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75" r:id="rId9"/>
    <p:sldId id="272" r:id="rId10"/>
    <p:sldId id="273" r:id="rId11"/>
    <p:sldId id="274" r:id="rId12"/>
    <p:sldId id="268" r:id="rId13"/>
    <p:sldId id="269" r:id="rId14"/>
    <p:sldId id="281" r:id="rId15"/>
    <p:sldId id="276" r:id="rId16"/>
    <p:sldId id="277" r:id="rId17"/>
    <p:sldId id="283" r:id="rId18"/>
    <p:sldId id="284" r:id="rId19"/>
    <p:sldId id="286" r:id="rId20"/>
    <p:sldId id="287" r:id="rId21"/>
    <p:sldId id="288" r:id="rId22"/>
    <p:sldId id="294" r:id="rId23"/>
    <p:sldId id="264" r:id="rId24"/>
    <p:sldId id="289" r:id="rId25"/>
    <p:sldId id="293" r:id="rId26"/>
    <p:sldId id="266" r:id="rId27"/>
    <p:sldId id="290" r:id="rId28"/>
    <p:sldId id="267" r:id="rId29"/>
    <p:sldId id="295" r:id="rId30"/>
    <p:sldId id="291" r:id="rId31"/>
    <p:sldId id="292" r:id="rId32"/>
    <p:sldId id="296" r:id="rId33"/>
    <p:sldId id="265" r:id="rId34"/>
    <p:sldId id="278" r:id="rId35"/>
    <p:sldId id="26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0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6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1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9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5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2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5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13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9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06D2C-2EE6-415A-B3CC-7C7AE56B1826}" type="datetimeFigureOut">
              <a:rPr lang="en-US" smtClean="0"/>
              <a:t>19-May-15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78D16-20F9-4EDA-9562-0338CDE3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8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Problem szczotkowania grafu bez ograniczeń pojemności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Paweł </a:t>
            </a:r>
            <a:r>
              <a:rPr lang="pl-PL" dirty="0" err="1" smtClean="0"/>
              <a:t>Troka</a:t>
            </a:r>
            <a:r>
              <a:rPr lang="pl-PL" dirty="0" smtClean="0"/>
              <a:t> 132334, Informatyka, ETI, 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3. Definicje (4) – czy graf może być oczyszczony?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 smtClean="0"/>
              <a:t>Graf</a:t>
            </a:r>
            <a:r>
              <a:rPr lang="en-US" dirty="0" smtClean="0"/>
              <a:t> </a:t>
            </a:r>
            <a:r>
              <a:rPr lang="en-US" dirty="0"/>
              <a:t>G = (V, E) </a:t>
            </a:r>
            <a:r>
              <a:rPr lang="pl-PL" dirty="0" smtClean="0"/>
              <a:t>może być wyczyszczony przez inicjalną konfigurację szczotek</a:t>
            </a:r>
            <a:r>
              <a:rPr lang="en-US" dirty="0" smtClean="0"/>
              <a:t> </a:t>
            </a:r>
            <a:r>
              <a:rPr lang="en-US" dirty="0"/>
              <a:t>ω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pl-PL" dirty="0" smtClean="0"/>
              <a:t>jeżeli istnieje proces czyszczący</a:t>
            </a:r>
            <a:r>
              <a:rPr lang="pl-PL" dirty="0"/>
              <a:t> </a:t>
            </a:r>
            <a:r>
              <a:rPr lang="en-US" dirty="0" smtClean="0"/>
              <a:t>ℬ(G</a:t>
            </a:r>
            <a:r>
              <a:rPr lang="en-US" dirty="0"/>
              <a:t>, </a:t>
            </a:r>
            <a:r>
              <a:rPr lang="el-GR" dirty="0"/>
              <a:t>ω</a:t>
            </a:r>
            <a:r>
              <a:rPr lang="el-GR" baseline="-25000" dirty="0"/>
              <a:t>0</a:t>
            </a:r>
            <a:r>
              <a:rPr lang="el-GR" dirty="0"/>
              <a:t>) </a:t>
            </a:r>
            <a:r>
              <a:rPr lang="pl-PL" dirty="0" smtClean="0"/>
              <a:t>który zwraca pusty zbiór brudnych wierzchołków</a:t>
            </a:r>
            <a:r>
              <a:rPr lang="en-US" dirty="0" smtClean="0"/>
              <a:t> (</a:t>
            </a:r>
            <a:r>
              <a:rPr lang="pl-PL" dirty="0" smtClean="0"/>
              <a:t>czyli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baseline="-25000" dirty="0"/>
              <a:t>T</a:t>
            </a:r>
            <a:r>
              <a:rPr lang="en-US" dirty="0"/>
              <a:t> = ∅).</a:t>
            </a:r>
          </a:p>
          <a:p>
            <a:r>
              <a:rPr lang="pl-PL" dirty="0" smtClean="0"/>
              <a:t>Przyjmijmy</a:t>
            </a:r>
            <a:r>
              <a:rPr lang="en-US" dirty="0" smtClean="0"/>
              <a:t> (</a:t>
            </a:r>
            <a:r>
              <a:rPr lang="pl-PL" dirty="0" smtClean="0"/>
              <a:t>uogólnioną</a:t>
            </a:r>
            <a:r>
              <a:rPr lang="en-US" dirty="0" smtClean="0"/>
              <a:t>) </a:t>
            </a:r>
            <a:r>
              <a:rPr lang="pl-PL" dirty="0" smtClean="0"/>
              <a:t>liczbę szczotkującą grafu</a:t>
            </a:r>
            <a:r>
              <a:rPr lang="en-US" dirty="0" smtClean="0"/>
              <a:t> G</a:t>
            </a:r>
            <a:r>
              <a:rPr lang="en-US" dirty="0"/>
              <a:t>, </a:t>
            </a:r>
            <a:r>
              <a:rPr lang="pl-PL" dirty="0" smtClean="0"/>
              <a:t>oznaczaną</a:t>
            </a:r>
            <a:r>
              <a:rPr lang="en-US" dirty="0" smtClean="0"/>
              <a:t> </a:t>
            </a:r>
            <a:r>
              <a:rPr lang="en-US" dirty="0"/>
              <a:t>B(G), </a:t>
            </a:r>
            <a:r>
              <a:rPr lang="pl-PL" dirty="0" smtClean="0"/>
              <a:t>jako minimalną liczbę szczotek potrzebnych do wyczyszczenia</a:t>
            </a:r>
            <a:r>
              <a:rPr lang="en-US" dirty="0" smtClean="0"/>
              <a:t> </a:t>
            </a:r>
            <a:r>
              <a:rPr lang="en-US" dirty="0"/>
              <a:t>G; </a:t>
            </a:r>
            <a:r>
              <a:rPr lang="pl-PL" dirty="0" smtClean="0"/>
              <a:t>czyli</a:t>
            </a:r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W standardowym modelu tego problemu liczbę szczotkującą oznacza się jako </a:t>
            </a:r>
            <a:r>
              <a:rPr lang="en-US" dirty="0" smtClean="0"/>
              <a:t>b(G</a:t>
            </a:r>
            <a:r>
              <a:rPr lang="en-US" dirty="0"/>
              <a:t>). </a:t>
            </a:r>
            <a:r>
              <a:rPr lang="pl-PL" dirty="0" smtClean="0"/>
              <a:t>Jako, że w nim jest więcej restrykcji można wywnioskować, że</a:t>
            </a:r>
            <a:r>
              <a:rPr lang="en-US" dirty="0" smtClean="0"/>
              <a:t> </a:t>
            </a:r>
            <a:r>
              <a:rPr lang="en-US" b="1" dirty="0"/>
              <a:t>B(G) ≤ b(G)</a:t>
            </a:r>
            <a:r>
              <a:rPr lang="en-US" dirty="0"/>
              <a:t>. </a:t>
            </a:r>
            <a:r>
              <a:rPr lang="pl-PL" dirty="0" smtClean="0"/>
              <a:t>Dla niektórych klas grafów różnica ta może być ogromna, chociaż zdarzają się też takie, że</a:t>
            </a:r>
            <a:r>
              <a:rPr lang="en-US" dirty="0" smtClean="0"/>
              <a:t> </a:t>
            </a:r>
            <a:r>
              <a:rPr lang="en-US" dirty="0"/>
              <a:t>B(G) = b(G).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59" y="3527820"/>
            <a:ext cx="10161681" cy="11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2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3. Definicje (5) – ścieżka szczotkująca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b="1" dirty="0"/>
              <a:t>Ś</a:t>
            </a:r>
            <a:r>
              <a:rPr lang="pl-PL" b="1" dirty="0" smtClean="0"/>
              <a:t>cieżka szczotkująca </a:t>
            </a:r>
            <a:r>
              <a:rPr lang="pl-PL" dirty="0" smtClean="0"/>
              <a:t>danej szczotki to</a:t>
            </a:r>
            <a:r>
              <a:rPr lang="en-US" dirty="0" smtClean="0"/>
              <a:t> </a:t>
            </a:r>
            <a:r>
              <a:rPr lang="pl-PL" dirty="0" smtClean="0"/>
              <a:t>ścieżka uformowana ze zbioru krawędzi oczyszczonych przez tę szczotkę</a:t>
            </a:r>
            <a:endParaRPr lang="en-US" dirty="0"/>
          </a:p>
          <a:p>
            <a:r>
              <a:rPr lang="pl-PL" dirty="0" smtClean="0"/>
              <a:t>Z definicji</a:t>
            </a:r>
            <a:r>
              <a:rPr lang="en-US" dirty="0" smtClean="0"/>
              <a:t>, </a:t>
            </a:r>
            <a:r>
              <a:rPr lang="en-US" dirty="0"/>
              <a:t>G </a:t>
            </a:r>
            <a:r>
              <a:rPr lang="pl-PL" dirty="0" smtClean="0"/>
              <a:t>może zawierać</a:t>
            </a:r>
            <a:r>
              <a:rPr lang="en-US" dirty="0" smtClean="0"/>
              <a:t> </a:t>
            </a:r>
            <a:r>
              <a:rPr lang="en-US" dirty="0"/>
              <a:t>B(G) </a:t>
            </a:r>
            <a:r>
              <a:rPr lang="pl-PL" dirty="0" smtClean="0"/>
              <a:t>ścieżek szczotkujących</a:t>
            </a:r>
            <a:r>
              <a:rPr lang="en-US" dirty="0" smtClean="0"/>
              <a:t>.</a:t>
            </a:r>
            <a:endParaRPr lang="pl-PL" dirty="0" smtClean="0"/>
          </a:p>
          <a:p>
            <a:r>
              <a:rPr lang="pl-PL" dirty="0" smtClean="0"/>
              <a:t>Minimalna liczba (nieskierowanych) ścieżek przez które graf może być pokryty jest dolnym ograniczeniem dla B(G)</a:t>
            </a:r>
            <a:endParaRPr lang="pl-PL" dirty="0" smtClean="0"/>
          </a:p>
          <a:p>
            <a:r>
              <a:rPr lang="pl-PL" dirty="0" smtClean="0"/>
              <a:t>Dlaczego jest to tylko dolne ograniczenie?</a:t>
            </a:r>
            <a:endParaRPr lang="pl-PL" dirty="0"/>
          </a:p>
          <a:p>
            <a:pPr lvl="1"/>
            <a:r>
              <a:rPr lang="pl-PL" dirty="0" smtClean="0"/>
              <a:t>Ponieważ niektóre ścieżki pokrywające nie będą zgodne z założeniami procesu czyszczenia.</a:t>
            </a:r>
          </a:p>
          <a:p>
            <a:pPr lvl="1"/>
            <a:r>
              <a:rPr lang="pl-PL" dirty="0" smtClean="0"/>
              <a:t>Ale za to takie ścieżki mogą być traktowane jako skierowane</a:t>
            </a:r>
            <a:r>
              <a:rPr lang="en-US" dirty="0" smtClean="0"/>
              <a:t> (</a:t>
            </a:r>
            <a:r>
              <a:rPr lang="pl-PL" dirty="0" smtClean="0"/>
              <a:t>z orientacją odpowiadającą chronologicznemu kierunkowi szczotek</a:t>
            </a:r>
            <a:r>
              <a:rPr lang="en-US" dirty="0" smtClean="0"/>
              <a:t>), </a:t>
            </a:r>
            <a:r>
              <a:rPr lang="pl-PL" dirty="0" smtClean="0"/>
              <a:t>co daje nam zupełnie inny pogląd na ten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4.1 </a:t>
            </a:r>
            <a:r>
              <a:rPr lang="pl-PL" dirty="0"/>
              <a:t>Czyszczenie w ogólnym przypadku</a:t>
            </a:r>
            <a:br>
              <a:rPr lang="pl-PL" dirty="0"/>
            </a:br>
            <a:r>
              <a:rPr lang="pl-PL" dirty="0" smtClean="0"/>
              <a:t>– górna granica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>
            <a:noAutofit/>
          </a:bodyPr>
          <a:lstStyle/>
          <a:p>
            <a:r>
              <a:rPr lang="pl-PL" sz="1800" dirty="0" smtClean="0"/>
              <a:t>Skoro</a:t>
            </a:r>
            <a:r>
              <a:rPr lang="en-US" sz="1800" dirty="0" smtClean="0"/>
              <a:t> </a:t>
            </a:r>
            <a:r>
              <a:rPr lang="en-US" sz="1800" dirty="0"/>
              <a:t>B(G) ≤ b(G) </a:t>
            </a:r>
            <a:r>
              <a:rPr lang="pl-PL" sz="1800" dirty="0" smtClean="0"/>
              <a:t>każde górne ograniczenie dla</a:t>
            </a:r>
            <a:r>
              <a:rPr lang="en-US" sz="1800" dirty="0" smtClean="0"/>
              <a:t> </a:t>
            </a:r>
            <a:r>
              <a:rPr lang="en-US" sz="1800" dirty="0"/>
              <a:t>b(G) </a:t>
            </a:r>
            <a:r>
              <a:rPr lang="pl-PL" sz="1800" dirty="0" smtClean="0"/>
              <a:t>jest też górnym ograniczeniem dla</a:t>
            </a:r>
            <a:r>
              <a:rPr lang="en-US" sz="1800" dirty="0" smtClean="0"/>
              <a:t> </a:t>
            </a:r>
            <a:r>
              <a:rPr lang="en-US" sz="1800" dirty="0"/>
              <a:t>B(G). </a:t>
            </a:r>
            <a:r>
              <a:rPr lang="pl-PL" sz="1800" dirty="0" smtClean="0"/>
              <a:t>Co ciekawe dla niektórych grafów</a:t>
            </a:r>
            <a:r>
              <a:rPr lang="pl-PL" sz="1800" dirty="0" smtClean="0"/>
              <a:t> </a:t>
            </a:r>
            <a:r>
              <a:rPr lang="en-US" sz="1800" dirty="0" smtClean="0"/>
              <a:t>b(G</a:t>
            </a:r>
            <a:r>
              <a:rPr lang="en-US" sz="1800" dirty="0"/>
              <a:t>)−</a:t>
            </a:r>
            <a:r>
              <a:rPr lang="en-US" sz="1800" dirty="0" smtClean="0"/>
              <a:t>B(G)</a:t>
            </a:r>
            <a:r>
              <a:rPr lang="pl-PL" sz="1800" dirty="0" smtClean="0"/>
              <a:t> może być dowolnie duże </a:t>
            </a:r>
            <a:r>
              <a:rPr lang="pl-PL" sz="1800" dirty="0" smtClean="0"/>
              <a:t>ale są klasy grafów dla których jest równe</a:t>
            </a:r>
            <a:r>
              <a:rPr lang="pl-PL" sz="1800" dirty="0"/>
              <a:t>.</a:t>
            </a:r>
            <a:endParaRPr lang="pl-PL" sz="1800" dirty="0" smtClean="0"/>
          </a:p>
          <a:p>
            <a:r>
              <a:rPr lang="pl-PL" sz="1800" dirty="0" smtClean="0"/>
              <a:t>Dla każdego</a:t>
            </a:r>
            <a:r>
              <a:rPr lang="en-US" sz="1800" dirty="0" smtClean="0"/>
              <a:t> </a:t>
            </a:r>
            <a:r>
              <a:rPr lang="en-US" sz="1800" dirty="0"/>
              <a:t>n ∈ N </a:t>
            </a:r>
            <a:r>
              <a:rPr lang="pl-PL" sz="1800" dirty="0" smtClean="0"/>
              <a:t>mamy:</a:t>
            </a:r>
            <a:endParaRPr lang="pl-PL" sz="1800" dirty="0"/>
          </a:p>
          <a:p>
            <a:pPr lvl="1"/>
            <a:r>
              <a:rPr lang="en-US" sz="1400" dirty="0" smtClean="0"/>
              <a:t>B(C</a:t>
            </a:r>
            <a:r>
              <a:rPr lang="en-US" sz="1400" baseline="-25000" dirty="0" smtClean="0"/>
              <a:t>n</a:t>
            </a:r>
            <a:r>
              <a:rPr lang="en-US" sz="1400" dirty="0"/>
              <a:t>) = </a:t>
            </a:r>
            <a:r>
              <a:rPr lang="en-US" sz="1400" dirty="0" smtClean="0"/>
              <a:t>b(C</a:t>
            </a:r>
            <a:r>
              <a:rPr lang="en-US" sz="1400" baseline="-25000" dirty="0"/>
              <a:t>n</a:t>
            </a:r>
            <a:r>
              <a:rPr lang="en-US" sz="1400" dirty="0" smtClean="0"/>
              <a:t>) </a:t>
            </a:r>
            <a:r>
              <a:rPr lang="en-US" sz="1400" dirty="0"/>
              <a:t>= 2 </a:t>
            </a:r>
            <a:r>
              <a:rPr lang="pl-PL" sz="1400" dirty="0" smtClean="0"/>
              <a:t>gdzie</a:t>
            </a:r>
            <a:r>
              <a:rPr lang="en-US" sz="1400" dirty="0" smtClean="0"/>
              <a:t> </a:t>
            </a:r>
            <a:r>
              <a:rPr lang="en-US" sz="1400" dirty="0" smtClean="0"/>
              <a:t>C</a:t>
            </a:r>
            <a:r>
              <a:rPr lang="en-US" sz="1400" baseline="-25000" dirty="0"/>
              <a:t>n</a:t>
            </a:r>
            <a:r>
              <a:rPr lang="en-US" sz="1400" dirty="0" smtClean="0"/>
              <a:t> </a:t>
            </a:r>
            <a:r>
              <a:rPr lang="pl-PL" sz="1400" dirty="0" smtClean="0"/>
              <a:t>jest cyklem długości</a:t>
            </a:r>
            <a:r>
              <a:rPr lang="en-US" sz="1400" dirty="0" smtClean="0"/>
              <a:t> n,</a:t>
            </a:r>
            <a:endParaRPr lang="pl-PL" sz="1400" dirty="0" smtClean="0"/>
          </a:p>
          <a:p>
            <a:pPr lvl="1"/>
            <a:r>
              <a:rPr lang="en-US" sz="1400" dirty="0" smtClean="0"/>
              <a:t>B(</a:t>
            </a:r>
            <a:r>
              <a:rPr lang="en-US" sz="1400" dirty="0" err="1" smtClean="0"/>
              <a:t>P</a:t>
            </a:r>
            <a:r>
              <a:rPr lang="en-US" sz="1400" baseline="-25000" dirty="0" err="1" smtClean="0"/>
              <a:t>n</a:t>
            </a:r>
            <a:r>
              <a:rPr lang="en-US" sz="1400" dirty="0" smtClean="0"/>
              <a:t>) </a:t>
            </a:r>
            <a:r>
              <a:rPr lang="en-US" sz="1400" dirty="0"/>
              <a:t>= </a:t>
            </a:r>
            <a:r>
              <a:rPr lang="en-US" sz="1400" dirty="0" smtClean="0"/>
              <a:t>b(</a:t>
            </a:r>
            <a:r>
              <a:rPr lang="en-US" sz="1400" dirty="0" err="1" smtClean="0"/>
              <a:t>P</a:t>
            </a:r>
            <a:r>
              <a:rPr lang="en-US" sz="1400" baseline="-25000" dirty="0" err="1"/>
              <a:t>n</a:t>
            </a:r>
            <a:r>
              <a:rPr lang="en-US" sz="1400" dirty="0" smtClean="0"/>
              <a:t>) </a:t>
            </a:r>
            <a:r>
              <a:rPr lang="en-US" sz="1400" dirty="0"/>
              <a:t>= 1 </a:t>
            </a:r>
            <a:r>
              <a:rPr lang="pl-PL" sz="1400" dirty="0" smtClean="0"/>
              <a:t>gdzie</a:t>
            </a:r>
            <a:r>
              <a:rPr lang="en-US" sz="1400" dirty="0" smtClean="0"/>
              <a:t> </a:t>
            </a:r>
            <a:r>
              <a:rPr lang="en-US" sz="1400" dirty="0" err="1" smtClean="0"/>
              <a:t>P</a:t>
            </a:r>
            <a:r>
              <a:rPr lang="en-US" sz="1400" baseline="-25000" dirty="0" err="1"/>
              <a:t>n</a:t>
            </a:r>
            <a:r>
              <a:rPr lang="en-US" sz="1400" dirty="0" smtClean="0"/>
              <a:t> </a:t>
            </a:r>
            <a:r>
              <a:rPr lang="pl-PL" sz="1400" dirty="0" smtClean="0"/>
              <a:t>jest ścieżką o długości n-1</a:t>
            </a:r>
            <a:r>
              <a:rPr lang="en-US" sz="1400" dirty="0" smtClean="0"/>
              <a:t>, </a:t>
            </a:r>
            <a:endParaRPr lang="pl-PL" sz="1400" dirty="0"/>
          </a:p>
          <a:p>
            <a:pPr lvl="1"/>
            <a:r>
              <a:rPr lang="en-US" sz="1400" dirty="0" smtClean="0"/>
              <a:t>B(</a:t>
            </a:r>
            <a:r>
              <a:rPr lang="en-US" sz="1400" dirty="0" err="1" smtClean="0"/>
              <a:t>K</a:t>
            </a:r>
            <a:r>
              <a:rPr lang="en-US" sz="1400" baseline="-25000" dirty="0" err="1" smtClean="0"/>
              <a:t>n</a:t>
            </a:r>
            <a:r>
              <a:rPr lang="en-US" sz="1400" dirty="0" smtClean="0"/>
              <a:t>) </a:t>
            </a:r>
            <a:r>
              <a:rPr lang="en-US" sz="1400" dirty="0"/>
              <a:t>= </a:t>
            </a:r>
            <a:r>
              <a:rPr lang="en-US" sz="1400" dirty="0" smtClean="0"/>
              <a:t>b(</a:t>
            </a:r>
            <a:r>
              <a:rPr lang="en-US" sz="1400" dirty="0" err="1" smtClean="0"/>
              <a:t>K</a:t>
            </a:r>
            <a:r>
              <a:rPr lang="en-US" sz="1400" baseline="-25000" dirty="0" err="1"/>
              <a:t>n</a:t>
            </a:r>
            <a:r>
              <a:rPr lang="en-US" sz="1400" dirty="0" smtClean="0"/>
              <a:t>) </a:t>
            </a:r>
            <a:r>
              <a:rPr lang="en-US" sz="1400" dirty="0"/>
              <a:t>= ⌊n</a:t>
            </a:r>
            <a:r>
              <a:rPr lang="en-US" sz="1400" baseline="30000" dirty="0"/>
              <a:t>2</a:t>
            </a:r>
            <a:r>
              <a:rPr lang="en-US" sz="1400" dirty="0"/>
              <a:t>/4⌋ </a:t>
            </a:r>
            <a:r>
              <a:rPr lang="pl-PL" sz="1400" dirty="0" smtClean="0"/>
              <a:t>gdzie</a:t>
            </a:r>
            <a:r>
              <a:rPr lang="en-US" sz="1400" dirty="0" smtClean="0"/>
              <a:t> </a:t>
            </a:r>
            <a:r>
              <a:rPr lang="en-US" sz="1400" dirty="0" err="1" smtClean="0"/>
              <a:t>K</a:t>
            </a:r>
            <a:r>
              <a:rPr lang="en-US" sz="1400" baseline="-25000" dirty="0" err="1"/>
              <a:t>n</a:t>
            </a:r>
            <a:r>
              <a:rPr lang="en-US" sz="1400" dirty="0" smtClean="0"/>
              <a:t> </a:t>
            </a:r>
            <a:r>
              <a:rPr lang="pl-PL" sz="1400" dirty="0" smtClean="0"/>
              <a:t>jest grafem pełnym o n wierzchołkach.</a:t>
            </a:r>
            <a:endParaRPr lang="pl-PL" sz="1800" dirty="0"/>
          </a:p>
          <a:p>
            <a:pPr lvl="1"/>
            <a:endParaRPr lang="pl-PL" sz="1800" dirty="0"/>
          </a:p>
          <a:p>
            <a:endParaRPr lang="pl-PL" sz="1800" dirty="0" smtClean="0"/>
          </a:p>
          <a:p>
            <a:endParaRPr lang="pl-PL" sz="1800" dirty="0"/>
          </a:p>
          <a:p>
            <a:endParaRPr lang="pl-PL" sz="1800" dirty="0" smtClean="0"/>
          </a:p>
          <a:p>
            <a:pPr marL="0" indent="0">
              <a:buNone/>
            </a:pPr>
            <a:endParaRPr lang="pl-PL" sz="1800" dirty="0" smtClean="0"/>
          </a:p>
          <a:p>
            <a:r>
              <a:rPr lang="pl-PL" sz="1800" dirty="0" smtClean="0"/>
              <a:t>Dla każdego grafu</a:t>
            </a:r>
            <a:r>
              <a:rPr lang="en-US" sz="1800" dirty="0" smtClean="0"/>
              <a:t> </a:t>
            </a:r>
            <a:r>
              <a:rPr lang="en-US" sz="1800" dirty="0"/>
              <a:t>G = (V, E</a:t>
            </a:r>
            <a:r>
              <a:rPr lang="en-US" sz="1800" dirty="0" smtClean="0"/>
              <a:t>).</a:t>
            </a:r>
            <a:endParaRPr lang="pl-PL" sz="1800" dirty="0" smtClean="0"/>
          </a:p>
          <a:p>
            <a:r>
              <a:rPr lang="pl-PL" sz="1800" dirty="0" smtClean="0"/>
              <a:t>Dowód jest niekonstruktywny i znajduje się w [2]</a:t>
            </a:r>
            <a:endParaRPr lang="pl-PL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28" y="3901228"/>
            <a:ext cx="9757343" cy="13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4.2 Czyszczenie w ogólnym przypadku</a:t>
            </a:r>
            <a:br>
              <a:rPr lang="pl-PL" dirty="0" smtClean="0"/>
            </a:br>
            <a:r>
              <a:rPr lang="pl-PL" dirty="0"/>
              <a:t>– </a:t>
            </a:r>
            <a:r>
              <a:rPr lang="pl-PL" dirty="0" smtClean="0"/>
              <a:t>w </a:t>
            </a:r>
            <a:r>
              <a:rPr lang="pl-PL" dirty="0"/>
              <a:t>zależności od </a:t>
            </a:r>
            <a:r>
              <a:rPr lang="pl-PL" dirty="0" err="1"/>
              <a:t>cutwidth</a:t>
            </a:r>
            <a:r>
              <a:rPr lang="pl-PL" dirty="0"/>
              <a:t> i </a:t>
            </a:r>
            <a:r>
              <a:rPr lang="pl-PL" dirty="0" err="1"/>
              <a:t>bisection</a:t>
            </a:r>
            <a:r>
              <a:rPr lang="pl-PL" dirty="0"/>
              <a:t> </a:t>
            </a:r>
            <a:r>
              <a:rPr lang="pl-PL" dirty="0" err="1"/>
              <a:t>width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29284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pl-PL" dirty="0" smtClean="0"/>
          </a:p>
          <a:p>
            <a:r>
              <a:rPr lang="pl-PL" dirty="0" smtClean="0"/>
              <a:t>Definicja „szerokości cięcia” grafu</a:t>
            </a:r>
          </a:p>
          <a:p>
            <a:pPr lvl="1"/>
            <a:r>
              <a:rPr lang="pl-PL" dirty="0" smtClean="0"/>
              <a:t>Niech</a:t>
            </a:r>
            <a:r>
              <a:rPr lang="en-US" dirty="0" smtClean="0"/>
              <a:t> </a:t>
            </a:r>
            <a:r>
              <a:rPr lang="en-US" dirty="0"/>
              <a:t>G </a:t>
            </a:r>
            <a:r>
              <a:rPr lang="en-US" sz="3200" dirty="0"/>
              <a:t>= (</a:t>
            </a:r>
            <a:r>
              <a:rPr lang="en-US" dirty="0"/>
              <a:t>V</a:t>
            </a:r>
            <a:r>
              <a:rPr lang="en-US" sz="3200" dirty="0"/>
              <a:t>, </a:t>
            </a:r>
            <a:r>
              <a:rPr lang="en-US" dirty="0"/>
              <a:t>E</a:t>
            </a:r>
            <a:r>
              <a:rPr lang="en-US" sz="3200" dirty="0"/>
              <a:t>) </a:t>
            </a:r>
            <a:r>
              <a:rPr lang="pl-PL" dirty="0" smtClean="0"/>
              <a:t>będzie grafem n-wierzchołkowym grafem</a:t>
            </a:r>
            <a:endParaRPr lang="pl-PL" dirty="0"/>
          </a:p>
          <a:p>
            <a:pPr lvl="1"/>
            <a:r>
              <a:rPr lang="pl-PL" dirty="0" smtClean="0"/>
              <a:t>Niech </a:t>
            </a:r>
            <a:r>
              <a:rPr lang="en-US" dirty="0" smtClean="0"/>
              <a:t>f </a:t>
            </a:r>
            <a:r>
              <a:rPr lang="en-US" sz="3200" dirty="0"/>
              <a:t>: </a:t>
            </a:r>
            <a:r>
              <a:rPr lang="en-US" dirty="0"/>
              <a:t>V </a:t>
            </a:r>
            <a:r>
              <a:rPr lang="en-US" sz="3200" dirty="0"/>
              <a:t>→ {</a:t>
            </a:r>
            <a:r>
              <a:rPr lang="en-US" dirty="0"/>
              <a:t>1</a:t>
            </a:r>
            <a:r>
              <a:rPr lang="en-US" sz="3200" dirty="0"/>
              <a:t>, </a:t>
            </a:r>
            <a:r>
              <a:rPr lang="en-US" dirty="0"/>
              <a:t>2</a:t>
            </a:r>
            <a:r>
              <a:rPr lang="en-US" sz="3200" dirty="0"/>
              <a:t>, . . . , </a:t>
            </a:r>
            <a:r>
              <a:rPr lang="en-US" dirty="0"/>
              <a:t>n</a:t>
            </a:r>
            <a:r>
              <a:rPr lang="en-US" sz="3200" dirty="0"/>
              <a:t>} </a:t>
            </a:r>
            <a:r>
              <a:rPr lang="pl-PL" dirty="0" smtClean="0"/>
              <a:t>będzie bijekcją etykietującą</a:t>
            </a:r>
            <a:r>
              <a:rPr lang="en-US" dirty="0" smtClean="0"/>
              <a:t> </a:t>
            </a:r>
            <a:r>
              <a:rPr lang="pl-PL" dirty="0" smtClean="0"/>
              <a:t>wierzchołki grafu G na liczby opisujące ich kolejność w liniowym układzie grafu</a:t>
            </a:r>
            <a:r>
              <a:rPr lang="en-US" dirty="0" smtClean="0"/>
              <a:t>.</a:t>
            </a:r>
            <a:endParaRPr lang="pl-PL" dirty="0" smtClean="0"/>
          </a:p>
          <a:p>
            <a:pPr lvl="1"/>
            <a:r>
              <a:rPr lang="pl-PL" dirty="0" smtClean="0"/>
              <a:t>Szerokość cięcia</a:t>
            </a:r>
            <a:r>
              <a:rPr lang="en-US" dirty="0" smtClean="0"/>
              <a:t> f (</a:t>
            </a:r>
            <a:r>
              <a:rPr lang="pl-PL" dirty="0" smtClean="0"/>
              <a:t>dla</a:t>
            </a:r>
            <a:r>
              <a:rPr lang="en-US" dirty="0" smtClean="0"/>
              <a:t> </a:t>
            </a:r>
            <a:r>
              <a:rPr lang="en-US" dirty="0"/>
              <a:t>G) </a:t>
            </a:r>
            <a:r>
              <a:rPr lang="pl-PL" dirty="0" smtClean="0"/>
              <a:t>jest zdefiniowana następująco</a:t>
            </a:r>
            <a:r>
              <a:rPr lang="en-US" dirty="0" smtClean="0"/>
              <a:t>:</a:t>
            </a:r>
            <a:endParaRPr lang="pl-PL" dirty="0" smtClean="0"/>
          </a:p>
          <a:p>
            <a:pPr lvl="1"/>
            <a:endParaRPr lang="pl-PL" dirty="0"/>
          </a:p>
          <a:p>
            <a:pPr lvl="1"/>
            <a:endParaRPr lang="pl-PL" dirty="0" smtClean="0"/>
          </a:p>
          <a:p>
            <a:pPr lvl="1"/>
            <a:endParaRPr lang="pl-PL" dirty="0"/>
          </a:p>
          <a:p>
            <a:r>
              <a:rPr lang="pl-PL" dirty="0" smtClean="0"/>
              <a:t>Szerokość cięcia grafu</a:t>
            </a:r>
            <a:r>
              <a:rPr lang="en-US" dirty="0" smtClean="0"/>
              <a:t> </a:t>
            </a:r>
            <a:r>
              <a:rPr lang="en-US" dirty="0"/>
              <a:t>G, </a:t>
            </a:r>
            <a:r>
              <a:rPr lang="pl-PL" dirty="0" err="1" smtClean="0"/>
              <a:t>c</a:t>
            </a:r>
            <a:r>
              <a:rPr lang="pl-PL" sz="3200" dirty="0" err="1"/>
              <a:t>w</a:t>
            </a:r>
            <a:r>
              <a:rPr lang="en-US" sz="3200" dirty="0" smtClean="0"/>
              <a:t>(</a:t>
            </a:r>
            <a:r>
              <a:rPr lang="en-US" dirty="0" smtClean="0"/>
              <a:t>G</a:t>
            </a:r>
            <a:r>
              <a:rPr lang="en-US" sz="3200" dirty="0"/>
              <a:t>)</a:t>
            </a:r>
            <a:r>
              <a:rPr lang="en-US" dirty="0"/>
              <a:t>, </a:t>
            </a:r>
            <a:r>
              <a:rPr lang="pl-PL" dirty="0" smtClean="0"/>
              <a:t>jest minimalną możliwą szerokością cięcia dla wszystkich liniowych ułożeń wierzchołków</a:t>
            </a:r>
            <a:r>
              <a:rPr lang="en-US" dirty="0" smtClean="0"/>
              <a:t> </a:t>
            </a:r>
            <a:r>
              <a:rPr lang="en-US" dirty="0"/>
              <a:t>G; </a:t>
            </a:r>
            <a:r>
              <a:rPr lang="pl-PL" dirty="0" smtClean="0"/>
              <a:t>czyli</a:t>
            </a:r>
            <a:r>
              <a:rPr lang="en-US" dirty="0" smtClean="0"/>
              <a:t>, </a:t>
            </a:r>
            <a:r>
              <a:rPr lang="en-US" dirty="0" err="1"/>
              <a:t>c</a:t>
            </a:r>
            <a:r>
              <a:rPr lang="en-US" sz="3200" dirty="0" err="1"/>
              <a:t>w</a:t>
            </a:r>
            <a:r>
              <a:rPr lang="en-US" sz="3200" dirty="0"/>
              <a:t>(</a:t>
            </a:r>
            <a:r>
              <a:rPr lang="en-US" dirty="0"/>
              <a:t>G</a:t>
            </a:r>
            <a:r>
              <a:rPr lang="en-US" sz="3200" dirty="0"/>
              <a:t>) = </a:t>
            </a:r>
            <a:r>
              <a:rPr lang="en-US" dirty="0" smtClean="0"/>
              <a:t>min</a:t>
            </a:r>
            <a:r>
              <a:rPr lang="pl-PL" baseline="-25000" dirty="0" smtClean="0"/>
              <a:t>f</a:t>
            </a:r>
            <a:r>
              <a:rPr lang="en-US" dirty="0" err="1" smtClean="0"/>
              <a:t>c</a:t>
            </a:r>
            <a:r>
              <a:rPr lang="en-US" sz="3200" dirty="0" err="1" smtClean="0"/>
              <a:t>w</a:t>
            </a:r>
            <a:r>
              <a:rPr lang="pl-PL" sz="3200" baseline="-25000" dirty="0"/>
              <a:t> f</a:t>
            </a:r>
            <a:r>
              <a:rPr lang="en-US" sz="3200" dirty="0" smtClean="0"/>
              <a:t>(</a:t>
            </a:r>
            <a:r>
              <a:rPr lang="en-US" dirty="0" smtClean="0"/>
              <a:t>G</a:t>
            </a:r>
            <a:r>
              <a:rPr lang="en-US" sz="3200" dirty="0"/>
              <a:t>)</a:t>
            </a:r>
            <a:r>
              <a:rPr lang="en-US" dirty="0"/>
              <a:t>.</a:t>
            </a:r>
          </a:p>
          <a:p>
            <a:r>
              <a:rPr lang="pl-PL" dirty="0"/>
              <a:t>W</a:t>
            </a:r>
            <a:r>
              <a:rPr lang="en-US" dirty="0" smtClean="0"/>
              <a:t> [</a:t>
            </a:r>
            <a:r>
              <a:rPr lang="pl-PL" dirty="0"/>
              <a:t>3</a:t>
            </a:r>
            <a:r>
              <a:rPr lang="en-US" dirty="0" smtClean="0"/>
              <a:t>] </a:t>
            </a:r>
            <a:r>
              <a:rPr lang="pl-PL" dirty="0" smtClean="0"/>
              <a:t>poczyniono obserwację, że</a:t>
            </a:r>
            <a:r>
              <a:rPr lang="en-US" dirty="0" smtClean="0"/>
              <a:t> </a:t>
            </a:r>
            <a:r>
              <a:rPr lang="pl-PL" dirty="0" smtClean="0"/>
              <a:t>szerokość cięcia grafu ogranicza z dołu</a:t>
            </a:r>
            <a:r>
              <a:rPr lang="en-US" dirty="0" smtClean="0"/>
              <a:t> </a:t>
            </a:r>
            <a:r>
              <a:rPr lang="en-US" dirty="0"/>
              <a:t>b</a:t>
            </a:r>
            <a:r>
              <a:rPr lang="en-US" sz="3200" dirty="0"/>
              <a:t>(</a:t>
            </a:r>
            <a:r>
              <a:rPr lang="en-US" dirty="0"/>
              <a:t>G</a:t>
            </a:r>
            <a:r>
              <a:rPr lang="en-US" sz="3200" dirty="0"/>
              <a:t>)</a:t>
            </a:r>
            <a:endParaRPr lang="pl-PL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89" y="4157669"/>
            <a:ext cx="9068050" cy="111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4.2 Czyszczenie w ogólnym przypadku</a:t>
            </a:r>
            <a:br>
              <a:rPr lang="pl-PL" dirty="0" smtClean="0"/>
            </a:br>
            <a:r>
              <a:rPr lang="pl-PL" dirty="0"/>
              <a:t>– </a:t>
            </a:r>
            <a:r>
              <a:rPr lang="pl-PL" dirty="0" smtClean="0"/>
              <a:t>w </a:t>
            </a:r>
            <a:r>
              <a:rPr lang="pl-PL" dirty="0"/>
              <a:t>zależności od </a:t>
            </a:r>
            <a:r>
              <a:rPr lang="pl-PL" dirty="0" err="1"/>
              <a:t>cutwidth</a:t>
            </a:r>
            <a:r>
              <a:rPr lang="pl-PL" dirty="0"/>
              <a:t> i </a:t>
            </a:r>
            <a:r>
              <a:rPr lang="pl-PL" dirty="0" err="1"/>
              <a:t>bisection</a:t>
            </a:r>
            <a:r>
              <a:rPr lang="pl-PL" dirty="0"/>
              <a:t> </a:t>
            </a:r>
            <a:r>
              <a:rPr lang="pl-PL" dirty="0" err="1"/>
              <a:t>width</a:t>
            </a:r>
            <a:endParaRPr lang="pl-PL" dirty="0"/>
          </a:p>
        </p:txBody>
      </p:sp>
      <p:pic>
        <p:nvPicPr>
          <p:cNvPr id="6" name="Picture 2" descr="http://www.optsicom.es/cutwidth/cwp-img/cw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26" y="2248218"/>
            <a:ext cx="6323602" cy="371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61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4.2 Czyszczenie w ogólnym przypadku</a:t>
            </a:r>
            <a:br>
              <a:rPr lang="pl-PL" dirty="0" smtClean="0"/>
            </a:br>
            <a:r>
              <a:rPr lang="pl-PL" dirty="0"/>
              <a:t>– </a:t>
            </a:r>
            <a:r>
              <a:rPr lang="pl-PL" dirty="0" smtClean="0"/>
              <a:t>w </a:t>
            </a:r>
            <a:r>
              <a:rPr lang="pl-PL" dirty="0"/>
              <a:t>zależności od </a:t>
            </a:r>
            <a:r>
              <a:rPr lang="pl-PL" dirty="0" err="1"/>
              <a:t>cutwidth</a:t>
            </a:r>
            <a:r>
              <a:rPr lang="pl-PL" dirty="0"/>
              <a:t> i </a:t>
            </a:r>
            <a:r>
              <a:rPr lang="pl-PL" dirty="0" err="1"/>
              <a:t>bisection</a:t>
            </a:r>
            <a:r>
              <a:rPr lang="pl-PL" dirty="0"/>
              <a:t> </a:t>
            </a:r>
            <a:r>
              <a:rPr lang="pl-PL" dirty="0" err="1"/>
              <a:t>width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12191999" cy="5032375"/>
          </a:xfrm>
        </p:spPr>
        <p:txBody>
          <a:bodyPr>
            <a:normAutofit/>
          </a:bodyPr>
          <a:lstStyle/>
          <a:p>
            <a:r>
              <a:rPr lang="pl-PL" dirty="0" smtClean="0"/>
              <a:t>Twierdzenie</a:t>
            </a:r>
          </a:p>
          <a:p>
            <a:pPr lvl="1"/>
            <a:r>
              <a:rPr lang="pl-PL" dirty="0" smtClean="0"/>
              <a:t>Dla każdego</a:t>
            </a:r>
            <a:r>
              <a:rPr lang="en-US" dirty="0" smtClean="0"/>
              <a:t> </a:t>
            </a:r>
            <a:r>
              <a:rPr lang="en-US" dirty="0"/>
              <a:t>G, B(G) ≥ </a:t>
            </a:r>
            <a:r>
              <a:rPr lang="en-US" dirty="0" err="1" smtClean="0"/>
              <a:t>cw</a:t>
            </a:r>
            <a:r>
              <a:rPr lang="en-US" dirty="0" smtClean="0"/>
              <a:t>(G</a:t>
            </a:r>
            <a:r>
              <a:rPr lang="en-US" dirty="0" smtClean="0"/>
              <a:t>)</a:t>
            </a:r>
            <a:endParaRPr lang="pl-PL" dirty="0"/>
          </a:p>
          <a:p>
            <a:r>
              <a:rPr lang="pl-PL" dirty="0" smtClean="0"/>
              <a:t>Dowód:</a:t>
            </a:r>
          </a:p>
          <a:p>
            <a:pPr lvl="1"/>
            <a:r>
              <a:rPr lang="pl-PL" dirty="0" smtClean="0"/>
              <a:t>Dowód jest trywialny</a:t>
            </a:r>
            <a:r>
              <a:rPr lang="en-US" dirty="0" smtClean="0"/>
              <a:t>. </a:t>
            </a:r>
            <a:r>
              <a:rPr lang="pl-PL" dirty="0" smtClean="0"/>
              <a:t>Niech</a:t>
            </a:r>
            <a:r>
              <a:rPr lang="en-US" dirty="0" smtClean="0"/>
              <a:t> </a:t>
            </a:r>
            <a:r>
              <a:rPr lang="en-US" dirty="0"/>
              <a:t>G = (V, E) </a:t>
            </a:r>
            <a:r>
              <a:rPr lang="pl-PL" dirty="0" smtClean="0"/>
              <a:t>będzie dowolnym grafem o n wierzchołkach</a:t>
            </a:r>
            <a:endParaRPr lang="en-US" dirty="0"/>
          </a:p>
          <a:p>
            <a:pPr lvl="1"/>
            <a:r>
              <a:rPr lang="pl-PL" dirty="0" smtClean="0"/>
              <a:t>Rozpatrujemy sekwencję czyszczącą </a:t>
            </a:r>
            <a:r>
              <a:rPr lang="en-US" dirty="0" smtClean="0"/>
              <a:t>α </a:t>
            </a:r>
            <a:r>
              <a:rPr lang="en-US" dirty="0"/>
              <a:t>= (</a:t>
            </a:r>
            <a:r>
              <a:rPr lang="en-US" dirty="0" smtClean="0"/>
              <a:t>α</a:t>
            </a:r>
            <a:r>
              <a:rPr lang="pl-PL" baseline="-25000" dirty="0" smtClean="0"/>
              <a:t>1</a:t>
            </a:r>
            <a:r>
              <a:rPr lang="en-US" dirty="0" smtClean="0"/>
              <a:t>, α</a:t>
            </a:r>
            <a:r>
              <a:rPr lang="pl-PL" baseline="-25000" dirty="0" smtClean="0"/>
              <a:t>2</a:t>
            </a:r>
            <a:r>
              <a:rPr lang="en-US" dirty="0" smtClean="0"/>
              <a:t>, </a:t>
            </a:r>
            <a:r>
              <a:rPr lang="en-US" dirty="0"/>
              <a:t>. . . , </a:t>
            </a:r>
            <a:r>
              <a:rPr lang="en-US" dirty="0" smtClean="0"/>
              <a:t>α</a:t>
            </a:r>
            <a:r>
              <a:rPr lang="pl-PL" baseline="-25000" dirty="0" smtClean="0"/>
              <a:t>n</a:t>
            </a:r>
            <a:r>
              <a:rPr lang="en-US" dirty="0" smtClean="0"/>
              <a:t>) </a:t>
            </a:r>
            <a:r>
              <a:rPr lang="pl-PL" dirty="0" smtClean="0"/>
              <a:t>która zwraca</a:t>
            </a:r>
            <a:r>
              <a:rPr lang="en-US" dirty="0" smtClean="0"/>
              <a:t> </a:t>
            </a:r>
            <a:r>
              <a:rPr lang="en-US" dirty="0"/>
              <a:t>B(G</a:t>
            </a:r>
            <a:r>
              <a:rPr lang="en-US" dirty="0" smtClean="0"/>
              <a:t>).</a:t>
            </a:r>
            <a:endParaRPr lang="pl-PL" dirty="0" smtClean="0"/>
          </a:p>
          <a:p>
            <a:pPr lvl="1"/>
            <a:r>
              <a:rPr lang="pl-PL" dirty="0" smtClean="0"/>
              <a:t>Zauważmy, że</a:t>
            </a:r>
            <a:r>
              <a:rPr lang="en-US" dirty="0" smtClean="0"/>
              <a:t> α </a:t>
            </a:r>
            <a:r>
              <a:rPr lang="pl-PL" dirty="0" smtClean="0"/>
              <a:t>może być interpretowane jako liniowe ułożenie wierzchołków</a:t>
            </a:r>
            <a:r>
              <a:rPr lang="en-US" dirty="0" smtClean="0"/>
              <a:t> </a:t>
            </a:r>
            <a:r>
              <a:rPr lang="en-US" dirty="0"/>
              <a:t>f</a:t>
            </a:r>
            <a:r>
              <a:rPr lang="en-US" sz="400" dirty="0"/>
              <a:t>α </a:t>
            </a:r>
            <a:r>
              <a:rPr lang="en-US" dirty="0"/>
              <a:t>: V → {1, 2, . . . , n} </a:t>
            </a:r>
            <a:r>
              <a:rPr lang="pl-PL" dirty="0" smtClean="0"/>
              <a:t>zdefiniowane jako</a:t>
            </a:r>
            <a:r>
              <a:rPr lang="en-US" dirty="0" smtClean="0"/>
              <a:t> f(α) </a:t>
            </a:r>
            <a:r>
              <a:rPr lang="en-US" dirty="0"/>
              <a:t>=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pl-PL" dirty="0" smtClean="0"/>
              <a:t>dla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∈ {1, 2, . . . , n</a:t>
            </a:r>
            <a:r>
              <a:rPr lang="en-US" dirty="0" smtClean="0"/>
              <a:t>}.</a:t>
            </a:r>
            <a:endParaRPr lang="pl-PL" dirty="0" smtClean="0"/>
          </a:p>
          <a:p>
            <a:pPr lvl="1"/>
            <a:r>
              <a:rPr lang="pl-PL" dirty="0" smtClean="0"/>
              <a:t>Aby uzyskać ograniczenie z dołu dla</a:t>
            </a:r>
            <a:r>
              <a:rPr lang="en-US" dirty="0" smtClean="0"/>
              <a:t> </a:t>
            </a:r>
            <a:r>
              <a:rPr lang="en-US" dirty="0"/>
              <a:t>B(G), </a:t>
            </a:r>
            <a:r>
              <a:rPr lang="pl-PL" dirty="0" smtClean="0"/>
              <a:t>dla każdego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∈ {1, 2, . . . , n}, </a:t>
            </a:r>
            <a:r>
              <a:rPr lang="pl-PL" dirty="0" smtClean="0"/>
              <a:t>niech</a:t>
            </a:r>
          </a:p>
          <a:p>
            <a:pPr lvl="1"/>
            <a:endParaRPr lang="pl-PL" dirty="0" smtClean="0"/>
          </a:p>
          <a:p>
            <a:pPr marL="457200" lvl="1" indent="0">
              <a:buNone/>
            </a:pPr>
            <a:endParaRPr lang="pl-PL" dirty="0" smtClean="0"/>
          </a:p>
          <a:p>
            <a:pPr lvl="1"/>
            <a:r>
              <a:rPr lang="pl-PL" dirty="0" smtClean="0"/>
              <a:t>Czyli takie krawędzie które istnieją w grafie i w sekwencji czyszczącej jeden wierzchołek jest czyszczony przed lub w kroku i a drugi po kroku 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09" y="5114325"/>
            <a:ext cx="11040979" cy="65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4.2 Czyszczenie w ogólnym przypadku</a:t>
            </a:r>
            <a:br>
              <a:rPr lang="pl-PL" dirty="0" smtClean="0"/>
            </a:br>
            <a:r>
              <a:rPr lang="pl-PL" dirty="0"/>
              <a:t>– </a:t>
            </a:r>
            <a:r>
              <a:rPr lang="pl-PL" dirty="0" smtClean="0"/>
              <a:t>w </a:t>
            </a:r>
            <a:r>
              <a:rPr lang="pl-PL" dirty="0"/>
              <a:t>zależności od </a:t>
            </a:r>
            <a:r>
              <a:rPr lang="pl-PL" dirty="0" err="1"/>
              <a:t>cutwidth</a:t>
            </a:r>
            <a:r>
              <a:rPr lang="pl-PL" dirty="0"/>
              <a:t> i </a:t>
            </a:r>
            <a:r>
              <a:rPr lang="pl-PL" dirty="0" err="1"/>
              <a:t>bisection</a:t>
            </a:r>
            <a:r>
              <a:rPr lang="pl-PL" dirty="0"/>
              <a:t> </a:t>
            </a:r>
            <a:r>
              <a:rPr lang="pl-PL" dirty="0" err="1"/>
              <a:t>width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l-PL" dirty="0" smtClean="0"/>
              <a:t>Dowód (cd):</a:t>
            </a:r>
          </a:p>
          <a:p>
            <a:pPr lvl="1"/>
            <a:r>
              <a:rPr lang="pl-PL" dirty="0" smtClean="0"/>
              <a:t>Należy zauważyć, że na koniec i-tego kroku procesu</a:t>
            </a:r>
            <a:r>
              <a:rPr lang="en-US" dirty="0" smtClean="0"/>
              <a:t>, </a:t>
            </a:r>
            <a:r>
              <a:rPr lang="pl-PL" dirty="0" smtClean="0"/>
              <a:t>przynajmniej jedna szczotka przebyła każdą krawędź</a:t>
            </a:r>
            <a:r>
              <a:rPr lang="en-US" dirty="0" smtClean="0"/>
              <a:t> </a:t>
            </a:r>
            <a:r>
              <a:rPr lang="pl-PL" dirty="0" smtClean="0"/>
              <a:t>z</a:t>
            </a:r>
            <a:r>
              <a:rPr lang="en-US" dirty="0" smtClean="0"/>
              <a:t> γ</a:t>
            </a:r>
            <a:r>
              <a:rPr lang="pl-PL" baseline="-25000" dirty="0" smtClean="0"/>
              <a:t>i</a:t>
            </a:r>
          </a:p>
          <a:p>
            <a:pPr lvl="1"/>
            <a:r>
              <a:rPr lang="pl-PL" dirty="0" smtClean="0"/>
              <a:t>Co więcej, każda krawędź z</a:t>
            </a:r>
            <a:r>
              <a:rPr lang="en-US" dirty="0" smtClean="0"/>
              <a:t> γ</a:t>
            </a:r>
            <a:r>
              <a:rPr lang="pl-PL" baseline="-25000" dirty="0"/>
              <a:t> i</a:t>
            </a:r>
            <a:r>
              <a:rPr lang="pl-PL" dirty="0" smtClean="0"/>
              <a:t> była trawersowana przez różne szczotki</a:t>
            </a:r>
            <a:r>
              <a:rPr lang="pl-PL" dirty="0"/>
              <a:t> </a:t>
            </a:r>
            <a:r>
              <a:rPr lang="pl-PL" dirty="0" smtClean="0"/>
              <a:t>skoro</a:t>
            </a:r>
            <a:r>
              <a:rPr lang="en-US" dirty="0" smtClean="0"/>
              <a:t> </a:t>
            </a:r>
            <a:r>
              <a:rPr lang="pl-PL" dirty="0" smtClean="0"/>
              <a:t>jeden koniec krawędzi jest wciąż brudny</a:t>
            </a:r>
          </a:p>
          <a:p>
            <a:pPr lvl="1"/>
            <a:r>
              <a:rPr lang="pl-PL" dirty="0" smtClean="0"/>
              <a:t>Więc przynajmniej</a:t>
            </a:r>
            <a:r>
              <a:rPr lang="en-US" dirty="0" smtClean="0"/>
              <a:t> </a:t>
            </a:r>
            <a:r>
              <a:rPr lang="en-US" dirty="0"/>
              <a:t>|</a:t>
            </a:r>
            <a:r>
              <a:rPr lang="en-US" dirty="0" smtClean="0"/>
              <a:t>γ</a:t>
            </a:r>
            <a:r>
              <a:rPr lang="pl-PL" baseline="-25000" dirty="0"/>
              <a:t> </a:t>
            </a:r>
            <a:r>
              <a:rPr lang="pl-PL" baseline="-25000" dirty="0" smtClean="0"/>
              <a:t>i</a:t>
            </a:r>
            <a:r>
              <a:rPr lang="en-US" dirty="0" smtClean="0"/>
              <a:t>| </a:t>
            </a:r>
            <a:r>
              <a:rPr lang="pl-PL" dirty="0" smtClean="0"/>
              <a:t>jest potrzebny do oczyszczenia grafu G</a:t>
            </a:r>
            <a:r>
              <a:rPr lang="en-US" dirty="0" smtClean="0"/>
              <a:t>. </a:t>
            </a:r>
            <a:r>
              <a:rPr lang="pl-PL" dirty="0" smtClean="0"/>
              <a:t>Skoro jest to prawdziwe dla każdego „i” otrzymujemy następujący rezultat</a:t>
            </a:r>
            <a:endParaRPr lang="pl-PL" dirty="0" smtClean="0"/>
          </a:p>
          <a:p>
            <a:pPr lvl="1"/>
            <a:endParaRPr lang="pl-PL" dirty="0"/>
          </a:p>
          <a:p>
            <a:pPr lvl="1"/>
            <a:endParaRPr lang="pl-PL" dirty="0" smtClean="0"/>
          </a:p>
          <a:p>
            <a:pPr lvl="1"/>
            <a:endParaRPr lang="pl-PL" dirty="0"/>
          </a:p>
          <a:p>
            <a:pPr lvl="1"/>
            <a:endParaRPr lang="pl-PL" dirty="0" smtClean="0"/>
          </a:p>
          <a:p>
            <a:pPr lvl="1"/>
            <a:r>
              <a:rPr lang="pl-PL" dirty="0" err="1" smtClean="0"/>
              <a:t>C.n.d</a:t>
            </a:r>
            <a:r>
              <a:rPr lang="pl-PL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79" y="4581774"/>
            <a:ext cx="8455442" cy="11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6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4.2 Czyszczenie w ogólnym przypadku</a:t>
            </a:r>
            <a:br>
              <a:rPr lang="pl-PL" dirty="0" smtClean="0"/>
            </a:br>
            <a:r>
              <a:rPr lang="pl-PL" dirty="0"/>
              <a:t>– </a:t>
            </a:r>
            <a:r>
              <a:rPr lang="pl-PL" dirty="0" smtClean="0"/>
              <a:t>w </a:t>
            </a:r>
            <a:r>
              <a:rPr lang="pl-PL" dirty="0"/>
              <a:t>zależności od </a:t>
            </a:r>
            <a:r>
              <a:rPr lang="pl-PL" dirty="0" err="1"/>
              <a:t>cutwidth</a:t>
            </a:r>
            <a:r>
              <a:rPr lang="pl-PL" dirty="0"/>
              <a:t> i </a:t>
            </a:r>
            <a:r>
              <a:rPr lang="pl-PL" dirty="0" err="1"/>
              <a:t>bisection</a:t>
            </a:r>
            <a:r>
              <a:rPr lang="pl-PL" dirty="0"/>
              <a:t> </a:t>
            </a:r>
            <a:r>
              <a:rPr lang="pl-PL" dirty="0" err="1"/>
              <a:t>width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l-PL" dirty="0" smtClean="0"/>
              <a:t>Definicja szerokości bisekcji grafu</a:t>
            </a:r>
            <a:endParaRPr lang="pl-PL" dirty="0" smtClean="0"/>
          </a:p>
          <a:p>
            <a:pPr lvl="1"/>
            <a:r>
              <a:rPr lang="pl-PL" dirty="0" smtClean="0"/>
              <a:t>Niech</a:t>
            </a:r>
            <a:r>
              <a:rPr lang="en-US" dirty="0" smtClean="0"/>
              <a:t> </a:t>
            </a:r>
            <a:r>
              <a:rPr lang="en-US" dirty="0"/>
              <a:t>G = (V, E) </a:t>
            </a:r>
            <a:r>
              <a:rPr lang="pl-PL" dirty="0" smtClean="0"/>
              <a:t>będzie grafem z</a:t>
            </a:r>
            <a:r>
              <a:rPr lang="en-US" dirty="0" smtClean="0"/>
              <a:t> </a:t>
            </a:r>
            <a:r>
              <a:rPr lang="en-US" dirty="0"/>
              <a:t>|V| = </a:t>
            </a:r>
            <a:r>
              <a:rPr lang="en-US" dirty="0" smtClean="0"/>
              <a:t>n.</a:t>
            </a:r>
            <a:endParaRPr lang="pl-PL" dirty="0" smtClean="0"/>
          </a:p>
          <a:p>
            <a:pPr lvl="1"/>
            <a:r>
              <a:rPr lang="pl-PL" dirty="0" smtClean="0"/>
              <a:t>Dla</a:t>
            </a:r>
            <a:r>
              <a:rPr lang="en-US" dirty="0" smtClean="0"/>
              <a:t> </a:t>
            </a:r>
            <a:r>
              <a:rPr lang="en-US" dirty="0"/>
              <a:t>S ⊆ V, </a:t>
            </a:r>
            <a:r>
              <a:rPr lang="pl-PL" dirty="0" smtClean="0"/>
              <a:t>niech</a:t>
            </a:r>
            <a:r>
              <a:rPr lang="en-US" dirty="0" smtClean="0"/>
              <a:t> </a:t>
            </a:r>
            <a:r>
              <a:rPr lang="en-US" dirty="0"/>
              <a:t>e(S, V \ S) </a:t>
            </a:r>
            <a:r>
              <a:rPr lang="pl-PL" dirty="0" smtClean="0"/>
              <a:t>oznacza liczbę krawędzi pomiędzy S i jego uzupełnieniem</a:t>
            </a:r>
          </a:p>
          <a:p>
            <a:pPr lvl="1"/>
            <a:r>
              <a:rPr lang="pl-PL" dirty="0" smtClean="0"/>
              <a:t>Bisekcją</a:t>
            </a:r>
            <a:r>
              <a:rPr lang="en-US" dirty="0" smtClean="0"/>
              <a:t> </a:t>
            </a:r>
            <a:r>
              <a:rPr lang="en-US" dirty="0"/>
              <a:t>V </a:t>
            </a:r>
            <a:r>
              <a:rPr lang="pl-PL" dirty="0" smtClean="0"/>
              <a:t>jest taki podział</a:t>
            </a:r>
            <a:r>
              <a:rPr lang="en-US" dirty="0" smtClean="0"/>
              <a:t> </a:t>
            </a:r>
            <a:r>
              <a:rPr lang="en-US" dirty="0"/>
              <a:t>V </a:t>
            </a:r>
            <a:r>
              <a:rPr lang="pl-PL" dirty="0" smtClean="0"/>
              <a:t>na dwie części</a:t>
            </a:r>
            <a:r>
              <a:rPr lang="en-US" dirty="0" smtClean="0"/>
              <a:t>, </a:t>
            </a:r>
            <a:r>
              <a:rPr lang="en-US" dirty="0"/>
              <a:t>S </a:t>
            </a:r>
            <a:r>
              <a:rPr lang="pl-PL" dirty="0" smtClean="0"/>
              <a:t>i</a:t>
            </a:r>
            <a:r>
              <a:rPr lang="en-US" dirty="0" smtClean="0"/>
              <a:t> </a:t>
            </a:r>
            <a:r>
              <a:rPr lang="en-US" dirty="0"/>
              <a:t>V \S, </a:t>
            </a:r>
            <a:r>
              <a:rPr lang="pl-PL" dirty="0" smtClean="0"/>
              <a:t>że</a:t>
            </a:r>
            <a:r>
              <a:rPr lang="en-US" dirty="0" smtClean="0"/>
              <a:t> </a:t>
            </a:r>
            <a:r>
              <a:rPr lang="en-US" dirty="0"/>
              <a:t>|S| = ⌊n/2⌋ </a:t>
            </a:r>
            <a:r>
              <a:rPr lang="pl-PL" dirty="0"/>
              <a:t>i</a:t>
            </a:r>
            <a:r>
              <a:rPr lang="en-US" dirty="0" smtClean="0"/>
              <a:t> </a:t>
            </a:r>
            <a:r>
              <a:rPr lang="en-US" dirty="0"/>
              <a:t>|V \S| = ⌈n/2⌉.</a:t>
            </a:r>
          </a:p>
          <a:p>
            <a:pPr lvl="1"/>
            <a:r>
              <a:rPr lang="pl-PL" dirty="0" smtClean="0"/>
              <a:t>Rozmiar bisekcji</a:t>
            </a:r>
            <a:r>
              <a:rPr lang="en-US" dirty="0" smtClean="0"/>
              <a:t> </a:t>
            </a:r>
            <a:r>
              <a:rPr lang="en-US" dirty="0"/>
              <a:t>(S, V \S) </a:t>
            </a:r>
            <a:r>
              <a:rPr lang="pl-PL" dirty="0" smtClean="0"/>
              <a:t>jest liczbą krawędzi przechodzących między częściami</a:t>
            </a:r>
            <a:r>
              <a:rPr lang="en-US" dirty="0" smtClean="0"/>
              <a:t>; </a:t>
            </a:r>
            <a:r>
              <a:rPr lang="pl-PL" dirty="0" smtClean="0"/>
              <a:t>czyli</a:t>
            </a:r>
            <a:r>
              <a:rPr lang="en-US" dirty="0" smtClean="0"/>
              <a:t>, </a:t>
            </a:r>
            <a:r>
              <a:rPr lang="en-US" dirty="0"/>
              <a:t>e(S, V \S</a:t>
            </a:r>
            <a:r>
              <a:rPr lang="en-US" dirty="0" smtClean="0"/>
              <a:t>).</a:t>
            </a:r>
            <a:endParaRPr lang="pl-PL" dirty="0" smtClean="0"/>
          </a:p>
          <a:p>
            <a:pPr lvl="1"/>
            <a:r>
              <a:rPr lang="pl-PL" dirty="0" smtClean="0"/>
              <a:t>Minimalna bisekcja to bisekcja z jak najmniejszym rozmiarem</a:t>
            </a:r>
            <a:r>
              <a:rPr lang="en-US" dirty="0" smtClean="0"/>
              <a:t>.</a:t>
            </a:r>
            <a:endParaRPr lang="pl-PL" dirty="0" smtClean="0"/>
          </a:p>
          <a:p>
            <a:pPr lvl="1"/>
            <a:r>
              <a:rPr lang="pl-PL" dirty="0" smtClean="0"/>
              <a:t>Rozmiar bisekcji jest nazywany szerokością bisekcji</a:t>
            </a:r>
            <a:r>
              <a:rPr lang="en-US" dirty="0" smtClean="0"/>
              <a:t> </a:t>
            </a:r>
            <a:r>
              <a:rPr lang="pl-PL" dirty="0" smtClean="0"/>
              <a:t>i oznaczany przez </a:t>
            </a:r>
            <a:r>
              <a:rPr lang="en-US" sz="2000" dirty="0" err="1" smtClean="0"/>
              <a:t>b</a:t>
            </a:r>
            <a:r>
              <a:rPr lang="en-US" dirty="0" err="1" smtClean="0"/>
              <a:t>w</a:t>
            </a:r>
            <a:r>
              <a:rPr lang="en-US" dirty="0" smtClean="0"/>
              <a:t>(</a:t>
            </a:r>
            <a:r>
              <a:rPr lang="en-US" sz="2000" dirty="0" smtClean="0"/>
              <a:t>G</a:t>
            </a:r>
            <a:r>
              <a:rPr lang="en-US" dirty="0"/>
              <a:t>)</a:t>
            </a:r>
            <a:r>
              <a:rPr lang="en-US" sz="2000" dirty="0"/>
              <a:t>.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0285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4.2 Czyszczenie w ogólnym przypadku</a:t>
            </a:r>
            <a:br>
              <a:rPr lang="pl-PL" dirty="0" smtClean="0"/>
            </a:br>
            <a:r>
              <a:rPr lang="pl-PL" dirty="0"/>
              <a:t>– </a:t>
            </a:r>
            <a:r>
              <a:rPr lang="pl-PL" dirty="0" smtClean="0"/>
              <a:t>w </a:t>
            </a:r>
            <a:r>
              <a:rPr lang="pl-PL" dirty="0"/>
              <a:t>zależności od </a:t>
            </a:r>
            <a:r>
              <a:rPr lang="pl-PL" dirty="0" err="1"/>
              <a:t>cutwidth</a:t>
            </a:r>
            <a:r>
              <a:rPr lang="pl-PL" dirty="0"/>
              <a:t> i </a:t>
            </a:r>
            <a:r>
              <a:rPr lang="pl-PL" dirty="0" err="1"/>
              <a:t>bisection</a:t>
            </a:r>
            <a:r>
              <a:rPr lang="pl-PL" dirty="0"/>
              <a:t> </a:t>
            </a:r>
            <a:r>
              <a:rPr lang="pl-PL" dirty="0" err="1"/>
              <a:t>width</a:t>
            </a:r>
            <a:endParaRPr lang="pl-PL" dirty="0"/>
          </a:p>
        </p:txBody>
      </p:sp>
      <p:pic>
        <p:nvPicPr>
          <p:cNvPr id="3074" name="Picture 2" descr="Graph partitioning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81" y="1965961"/>
            <a:ext cx="4381590" cy="43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hrisladroue.com/wp-content/uploads/2011/04/bise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42" y="2103119"/>
            <a:ext cx="4529637" cy="37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4.2 Czyszczenie w ogólnym przypadku</a:t>
            </a:r>
            <a:br>
              <a:rPr lang="pl-PL" dirty="0" smtClean="0"/>
            </a:br>
            <a:r>
              <a:rPr lang="pl-PL" dirty="0"/>
              <a:t>– </a:t>
            </a:r>
            <a:r>
              <a:rPr lang="pl-PL" dirty="0" smtClean="0"/>
              <a:t>w </a:t>
            </a:r>
            <a:r>
              <a:rPr lang="pl-PL" dirty="0"/>
              <a:t>zależności od </a:t>
            </a:r>
            <a:r>
              <a:rPr lang="pl-PL" dirty="0" err="1"/>
              <a:t>cutwidth</a:t>
            </a:r>
            <a:r>
              <a:rPr lang="pl-PL" dirty="0"/>
              <a:t> i </a:t>
            </a:r>
            <a:r>
              <a:rPr lang="pl-PL" dirty="0" err="1"/>
              <a:t>bisection</a:t>
            </a:r>
            <a:r>
              <a:rPr lang="pl-PL" dirty="0"/>
              <a:t> </a:t>
            </a:r>
            <a:r>
              <a:rPr lang="pl-PL" dirty="0" err="1"/>
              <a:t>width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l-PL" dirty="0" smtClean="0"/>
              <a:t>Niech</a:t>
            </a:r>
            <a:r>
              <a:rPr lang="en-US" dirty="0" smtClean="0"/>
              <a:t> </a:t>
            </a:r>
            <a:r>
              <a:rPr lang="en-US" dirty="0"/>
              <a:t>G = (V, E) </a:t>
            </a:r>
            <a:r>
              <a:rPr lang="pl-PL" dirty="0" smtClean="0"/>
              <a:t>będzie grafem na n wierzchołkach</a:t>
            </a:r>
          </a:p>
          <a:p>
            <a:r>
              <a:rPr lang="pl-PL" dirty="0" smtClean="0"/>
              <a:t>Dla każdego</a:t>
            </a:r>
            <a:r>
              <a:rPr lang="en-US" dirty="0" smtClean="0"/>
              <a:t> </a:t>
            </a:r>
            <a:r>
              <a:rPr lang="en-US" dirty="0"/>
              <a:t>k ∈ {1, 2, . . . , n}, </a:t>
            </a:r>
            <a:r>
              <a:rPr lang="pl-PL" dirty="0" smtClean="0"/>
              <a:t>niech</a:t>
            </a:r>
            <a:endParaRPr lang="pl-PL" dirty="0" smtClean="0"/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Wtedy</a:t>
            </a:r>
            <a:r>
              <a:rPr lang="en-US" dirty="0" smtClean="0"/>
              <a:t>, </a:t>
            </a:r>
            <a:r>
              <a:rPr lang="en-US" dirty="0"/>
              <a:t>B(G) ≥ </a:t>
            </a:r>
            <a:r>
              <a:rPr lang="en-US" dirty="0" err="1"/>
              <a:t>max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  <a:r>
              <a:rPr lang="en-US" dirty="0" smtClean="0"/>
              <a:t>B</a:t>
            </a:r>
            <a:r>
              <a:rPr lang="en-US" baseline="-25000" dirty="0"/>
              <a:t>k</a:t>
            </a:r>
            <a:r>
              <a:rPr lang="en-US" dirty="0" smtClean="0"/>
              <a:t>. </a:t>
            </a:r>
            <a:r>
              <a:rPr lang="pl-PL" dirty="0" smtClean="0"/>
              <a:t>W szczególności</a:t>
            </a:r>
            <a:r>
              <a:rPr lang="en-US" dirty="0" smtClean="0"/>
              <a:t>, </a:t>
            </a:r>
            <a:r>
              <a:rPr lang="en-US" dirty="0"/>
              <a:t>B(G) ≥ </a:t>
            </a:r>
            <a:r>
              <a:rPr lang="en-US" dirty="0" err="1"/>
              <a:t>b</a:t>
            </a:r>
            <a:r>
              <a:rPr lang="en-US" baseline="-25000" dirty="0" err="1"/>
              <a:t>⌊n</a:t>
            </a:r>
            <a:r>
              <a:rPr lang="en-US" baseline="-25000" dirty="0"/>
              <a:t>/2⌋ </a:t>
            </a:r>
            <a:r>
              <a:rPr lang="en-US" dirty="0"/>
              <a:t>= </a:t>
            </a:r>
            <a:r>
              <a:rPr lang="en-US" dirty="0" err="1"/>
              <a:t>bw</a:t>
            </a:r>
            <a:r>
              <a:rPr lang="en-US" dirty="0"/>
              <a:t>(G</a:t>
            </a:r>
            <a:r>
              <a:rPr lang="en-US" dirty="0" smtClean="0"/>
              <a:t>).</a:t>
            </a:r>
            <a:endParaRPr lang="pl-PL" dirty="0" smtClean="0"/>
          </a:p>
          <a:p>
            <a:r>
              <a:rPr lang="pl-PL" dirty="0" smtClean="0"/>
              <a:t>Mini dowód:</a:t>
            </a:r>
          </a:p>
          <a:p>
            <a:pPr lvl="1"/>
            <a:r>
              <a:rPr lang="pl-PL" dirty="0" smtClean="0"/>
              <a:t>Wystarczy zauważyć, że dla każdego ułożenia</a:t>
            </a:r>
            <a:r>
              <a:rPr lang="en-US" dirty="0" smtClean="0"/>
              <a:t> </a:t>
            </a:r>
            <a:r>
              <a:rPr lang="en-US" dirty="0"/>
              <a:t>f </a:t>
            </a:r>
            <a:r>
              <a:rPr lang="pl-PL" dirty="0" smtClean="0"/>
              <a:t>grafu</a:t>
            </a:r>
            <a:r>
              <a:rPr lang="en-US" dirty="0" smtClean="0"/>
              <a:t> </a:t>
            </a:r>
            <a:r>
              <a:rPr lang="en-US" dirty="0"/>
              <a:t>G </a:t>
            </a:r>
            <a:r>
              <a:rPr lang="pl-PL" dirty="0" smtClean="0"/>
              <a:t>mamy</a:t>
            </a:r>
          </a:p>
          <a:p>
            <a:pPr lvl="1"/>
            <a:endParaRPr lang="pl-PL" dirty="0" smtClean="0"/>
          </a:p>
          <a:p>
            <a:pPr lvl="1"/>
            <a:endParaRPr lang="pl-PL" dirty="0"/>
          </a:p>
          <a:p>
            <a:pPr marL="457200" lvl="1" indent="0">
              <a:buNone/>
            </a:pPr>
            <a:endParaRPr lang="pl-PL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66" y="2893159"/>
            <a:ext cx="3969611" cy="782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66" y="5291826"/>
            <a:ext cx="7982678" cy="7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 prezentacji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dirty="0" smtClean="0"/>
              <a:t>Wstęp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Założenia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Definicje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Czyszczenie w ogólnym przypadku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 smtClean="0"/>
              <a:t>Górne granice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 smtClean="0"/>
              <a:t>W zależności od </a:t>
            </a:r>
            <a:r>
              <a:rPr lang="pl-PL" dirty="0" err="1" smtClean="0"/>
              <a:t>cutwidth</a:t>
            </a:r>
            <a:r>
              <a:rPr lang="pl-PL" dirty="0" smtClean="0"/>
              <a:t> i </a:t>
            </a:r>
            <a:r>
              <a:rPr lang="pl-PL" dirty="0" err="1" smtClean="0"/>
              <a:t>bisection</a:t>
            </a:r>
            <a:r>
              <a:rPr lang="pl-PL" dirty="0" smtClean="0"/>
              <a:t> </a:t>
            </a:r>
            <a:r>
              <a:rPr lang="pl-PL" dirty="0" err="1" smtClean="0"/>
              <a:t>width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Czyszczenie grafów będących produktem kartezjańskim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 smtClean="0"/>
              <a:t>Górna granica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 err="1" smtClean="0"/>
              <a:t>Gridy</a:t>
            </a:r>
            <a:endParaRPr lang="pl-PL" dirty="0" smtClean="0"/>
          </a:p>
          <a:p>
            <a:pPr marL="971550" lvl="1" indent="-514350">
              <a:buFont typeface="+mj-lt"/>
              <a:buAutoNum type="arabicPeriod"/>
            </a:pPr>
            <a:r>
              <a:rPr lang="pl-PL" dirty="0" smtClean="0"/>
              <a:t>Hiperkostki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Czyszczenie drzew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Podsumowanie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Bibliografia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4.2 Czyszczenie w ogólnym przypadku</a:t>
            </a:r>
            <a:br>
              <a:rPr lang="pl-PL" dirty="0" smtClean="0"/>
            </a:br>
            <a:r>
              <a:rPr lang="pl-PL" dirty="0"/>
              <a:t>– </a:t>
            </a:r>
            <a:r>
              <a:rPr lang="pl-PL" dirty="0" smtClean="0"/>
              <a:t>w </a:t>
            </a:r>
            <a:r>
              <a:rPr lang="pl-PL" dirty="0"/>
              <a:t>zależności od </a:t>
            </a:r>
            <a:r>
              <a:rPr lang="pl-PL" dirty="0" err="1"/>
              <a:t>cutwidth</a:t>
            </a:r>
            <a:r>
              <a:rPr lang="pl-PL" dirty="0"/>
              <a:t> i </a:t>
            </a:r>
            <a:r>
              <a:rPr lang="pl-PL" dirty="0" err="1"/>
              <a:t>bisection</a:t>
            </a:r>
            <a:r>
              <a:rPr lang="pl-PL" dirty="0"/>
              <a:t> </a:t>
            </a:r>
            <a:r>
              <a:rPr lang="pl-PL" dirty="0" err="1"/>
              <a:t>width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6639"/>
            <a:ext cx="10515600" cy="4351338"/>
          </a:xfrm>
        </p:spPr>
        <p:txBody>
          <a:bodyPr/>
          <a:lstStyle/>
          <a:p>
            <a:r>
              <a:rPr lang="pl-PL" dirty="0" smtClean="0"/>
              <a:t>Ograniczona szerokość cięcia</a:t>
            </a:r>
            <a:r>
              <a:rPr lang="en-US" dirty="0" smtClean="0"/>
              <a:t> </a:t>
            </a:r>
            <a:r>
              <a:rPr lang="pl-PL" dirty="0" smtClean="0"/>
              <a:t>grafu</a:t>
            </a:r>
            <a:r>
              <a:rPr lang="en-US" dirty="0" smtClean="0"/>
              <a:t> </a:t>
            </a:r>
            <a:r>
              <a:rPr lang="en-US" dirty="0"/>
              <a:t>G = (V, E) </a:t>
            </a:r>
            <a:r>
              <a:rPr lang="pl-PL" dirty="0" smtClean="0"/>
              <a:t>na n wierzchołkach</a:t>
            </a:r>
            <a:r>
              <a:rPr lang="en-US" dirty="0" smtClean="0"/>
              <a:t>, </a:t>
            </a:r>
            <a:r>
              <a:rPr lang="en-US" dirty="0" err="1"/>
              <a:t>cw</a:t>
            </a:r>
            <a:r>
              <a:rPr lang="en-US" baseline="-25000" dirty="0" err="1"/>
              <a:t>p</a:t>
            </a:r>
            <a:r>
              <a:rPr lang="en-US" dirty="0"/>
              <a:t>(G), </a:t>
            </a:r>
            <a:r>
              <a:rPr lang="pl-PL" dirty="0" smtClean="0"/>
              <a:t>jest minimalną szerokością cięcia dla</a:t>
            </a:r>
            <a:r>
              <a:rPr lang="en-US" dirty="0" smtClean="0"/>
              <a:t> </a:t>
            </a:r>
            <a:r>
              <a:rPr lang="pl-PL" dirty="0" smtClean="0"/>
              <a:t>wszystkich możliwych liniowych ułożeń</a:t>
            </a:r>
            <a:r>
              <a:rPr lang="pl-PL" dirty="0"/>
              <a:t> </a:t>
            </a:r>
            <a:r>
              <a:rPr lang="pl-PL" dirty="0" smtClean="0"/>
              <a:t>wierzchołków</a:t>
            </a:r>
            <a:r>
              <a:rPr lang="en-US" dirty="0" smtClean="0"/>
              <a:t> </a:t>
            </a:r>
            <a:r>
              <a:rPr lang="en-US" dirty="0"/>
              <a:t>G </a:t>
            </a:r>
            <a:r>
              <a:rPr lang="pl-PL" dirty="0" smtClean="0"/>
              <a:t>które tworzą ścieżkę</a:t>
            </a:r>
            <a:r>
              <a:rPr lang="en-US" dirty="0" smtClean="0"/>
              <a:t>; </a:t>
            </a:r>
            <a:r>
              <a:rPr lang="pl-PL" dirty="0" smtClean="0"/>
              <a:t>czyli</a:t>
            </a:r>
            <a:r>
              <a:rPr lang="en-US" dirty="0" smtClean="0"/>
              <a:t>,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Oczywiście tylko jeżeli graf ma ścieżkę Hamiltona</a:t>
            </a:r>
            <a:r>
              <a:rPr lang="en-US" dirty="0" smtClean="0"/>
              <a:t>. </a:t>
            </a:r>
            <a:r>
              <a:rPr lang="pl-PL" dirty="0" smtClean="0"/>
              <a:t>W innym wypadku</a:t>
            </a:r>
            <a:r>
              <a:rPr lang="en-US" dirty="0" smtClean="0"/>
              <a:t>, </a:t>
            </a:r>
            <a:r>
              <a:rPr lang="en-US" dirty="0" err="1" smtClean="0"/>
              <a:t>cw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 smtClean="0"/>
              <a:t>(</a:t>
            </a:r>
            <a:r>
              <a:rPr lang="en-US" dirty="0"/>
              <a:t>G) = ∞.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1" y="3074574"/>
            <a:ext cx="10386059" cy="7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3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4.2 Czyszczenie w ogólnym przypadku</a:t>
            </a:r>
            <a:br>
              <a:rPr lang="pl-PL" dirty="0" smtClean="0"/>
            </a:br>
            <a:r>
              <a:rPr lang="pl-PL" dirty="0"/>
              <a:t>– </a:t>
            </a:r>
            <a:r>
              <a:rPr lang="pl-PL" dirty="0" smtClean="0"/>
              <a:t>w </a:t>
            </a:r>
            <a:r>
              <a:rPr lang="pl-PL" dirty="0"/>
              <a:t>zależności od </a:t>
            </a:r>
            <a:r>
              <a:rPr lang="pl-PL" dirty="0" err="1"/>
              <a:t>cutwidth</a:t>
            </a:r>
            <a:r>
              <a:rPr lang="pl-PL" dirty="0"/>
              <a:t> i </a:t>
            </a:r>
            <a:r>
              <a:rPr lang="pl-PL" dirty="0" err="1"/>
              <a:t>bisection</a:t>
            </a:r>
            <a:r>
              <a:rPr lang="pl-PL" dirty="0"/>
              <a:t> </a:t>
            </a:r>
            <a:r>
              <a:rPr lang="pl-PL" dirty="0" err="1"/>
              <a:t>width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26638"/>
            <a:ext cx="12192000" cy="5031361"/>
          </a:xfrm>
        </p:spPr>
        <p:txBody>
          <a:bodyPr>
            <a:normAutofit fontScale="85000" lnSpcReduction="10000"/>
          </a:bodyPr>
          <a:lstStyle/>
          <a:p>
            <a:r>
              <a:rPr lang="pl-PL" dirty="0" smtClean="0"/>
              <a:t>Twierdzenie:</a:t>
            </a:r>
          </a:p>
          <a:p>
            <a:pPr lvl="1"/>
            <a:r>
              <a:rPr lang="pl-PL" dirty="0" smtClean="0"/>
              <a:t>Dla każdego grafu</a:t>
            </a:r>
            <a:r>
              <a:rPr lang="en-US" dirty="0" smtClean="0"/>
              <a:t> </a:t>
            </a:r>
            <a:r>
              <a:rPr lang="en-US" dirty="0"/>
              <a:t>G, B(G) ≤ </a:t>
            </a:r>
            <a:r>
              <a:rPr lang="en-US" dirty="0" err="1" smtClean="0"/>
              <a:t>cw</a:t>
            </a:r>
            <a:r>
              <a:rPr lang="en-US" baseline="-25000" dirty="0" err="1" smtClean="0"/>
              <a:t>p</a:t>
            </a:r>
            <a:r>
              <a:rPr lang="en-US" dirty="0" smtClean="0"/>
              <a:t>(G</a:t>
            </a:r>
            <a:r>
              <a:rPr lang="en-US" dirty="0"/>
              <a:t>)</a:t>
            </a:r>
            <a:endParaRPr lang="pl-PL" dirty="0" smtClean="0"/>
          </a:p>
          <a:p>
            <a:r>
              <a:rPr lang="pl-PL" dirty="0" smtClean="0"/>
              <a:t>Dowód:</a:t>
            </a:r>
          </a:p>
          <a:p>
            <a:pPr lvl="1"/>
            <a:r>
              <a:rPr lang="pl-PL" dirty="0" smtClean="0"/>
              <a:t>Jeśli G nie jest hamiltonowski to dowód jest trywialny</a:t>
            </a:r>
            <a:r>
              <a:rPr lang="en-US" dirty="0" smtClean="0"/>
              <a:t>. </a:t>
            </a:r>
            <a:r>
              <a:rPr lang="pl-PL" dirty="0" smtClean="0"/>
              <a:t>W inny wypadku</a:t>
            </a:r>
            <a:r>
              <a:rPr lang="en-US" dirty="0" smtClean="0"/>
              <a:t>, </a:t>
            </a:r>
            <a:r>
              <a:rPr lang="pl-PL" dirty="0" smtClean="0"/>
              <a:t>niech</a:t>
            </a:r>
            <a:r>
              <a:rPr lang="en-US" dirty="0" smtClean="0"/>
              <a:t> </a:t>
            </a:r>
            <a:r>
              <a:rPr lang="en-US" dirty="0"/>
              <a:t>f </a:t>
            </a:r>
            <a:r>
              <a:rPr lang="pl-PL" dirty="0" smtClean="0"/>
              <a:t>będzie liniowym ułożeniem wierzchołków</a:t>
            </a:r>
            <a:r>
              <a:rPr lang="en-US" dirty="0" smtClean="0"/>
              <a:t> </a:t>
            </a:r>
            <a:r>
              <a:rPr lang="pl-PL" dirty="0" smtClean="0"/>
              <a:t>G</a:t>
            </a:r>
            <a:r>
              <a:rPr lang="en-US" dirty="0" smtClean="0"/>
              <a:t> </a:t>
            </a:r>
            <a:r>
              <a:rPr lang="pl-PL" dirty="0" smtClean="0"/>
              <a:t>które zwraca</a:t>
            </a:r>
            <a:r>
              <a:rPr lang="en-US" dirty="0" smtClean="0"/>
              <a:t> </a:t>
            </a:r>
            <a:r>
              <a:rPr lang="en-US" dirty="0" err="1" smtClean="0"/>
              <a:t>cw</a:t>
            </a:r>
            <a:r>
              <a:rPr lang="en-US" baseline="-25000" dirty="0" err="1" smtClean="0"/>
              <a:t>p</a:t>
            </a:r>
            <a:r>
              <a:rPr lang="en-US" dirty="0" smtClean="0"/>
              <a:t>(G).</a:t>
            </a:r>
            <a:endParaRPr lang="pl-PL" dirty="0" smtClean="0"/>
          </a:p>
          <a:p>
            <a:pPr lvl="1"/>
            <a:r>
              <a:rPr lang="pl-PL" dirty="0" smtClean="0"/>
              <a:t>Czyścimy G używając sekwencji czyszczącej powiązanej z f</a:t>
            </a:r>
            <a:r>
              <a:rPr lang="en-US" dirty="0" smtClean="0"/>
              <a:t> </a:t>
            </a:r>
            <a:r>
              <a:rPr lang="en-US" dirty="0"/>
              <a:t>. </a:t>
            </a:r>
            <a:r>
              <a:rPr lang="pl-PL" dirty="0" smtClean="0"/>
              <a:t>Krawędzie</a:t>
            </a:r>
            <a:r>
              <a:rPr lang="en-US" dirty="0" smtClean="0"/>
              <a:t> f</a:t>
            </a:r>
            <a:r>
              <a:rPr lang="en-US" baseline="30000" dirty="0" smtClean="0"/>
              <a:t>−1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)f</a:t>
            </a:r>
            <a:r>
              <a:rPr lang="en-US" baseline="30000" dirty="0"/>
              <a:t>−1 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/>
              <a:t> + 1), </a:t>
            </a:r>
            <a:r>
              <a:rPr lang="en-US" dirty="0" err="1"/>
              <a:t>i</a:t>
            </a:r>
            <a:r>
              <a:rPr lang="en-US" dirty="0"/>
              <a:t> = 1, 2, . . . , n − 1, </a:t>
            </a:r>
            <a:r>
              <a:rPr lang="pl-PL" dirty="0" smtClean="0"/>
              <a:t>ścieżki Hamiltona</a:t>
            </a:r>
            <a:r>
              <a:rPr lang="en-US" dirty="0" smtClean="0"/>
              <a:t> </a:t>
            </a:r>
            <a:r>
              <a:rPr lang="pl-PL" dirty="0" smtClean="0"/>
              <a:t>wyznaczone przez</a:t>
            </a:r>
            <a:r>
              <a:rPr lang="en-US" dirty="0" smtClean="0"/>
              <a:t> </a:t>
            </a:r>
            <a:r>
              <a:rPr lang="en-US" dirty="0"/>
              <a:t>f </a:t>
            </a:r>
            <a:r>
              <a:rPr lang="pl-PL" dirty="0" smtClean="0"/>
              <a:t>są nazywane specjalnymi krawędziami</a:t>
            </a:r>
            <a:r>
              <a:rPr lang="en-US" dirty="0" smtClean="0"/>
              <a:t>, </a:t>
            </a:r>
            <a:r>
              <a:rPr lang="pl-PL" dirty="0" smtClean="0"/>
              <a:t>reszta natomiast zwykłymi</a:t>
            </a:r>
          </a:p>
          <a:p>
            <a:pPr lvl="1"/>
            <a:r>
              <a:rPr lang="pl-PL" dirty="0" smtClean="0"/>
              <a:t>Zaczynamy z</a:t>
            </a:r>
            <a:r>
              <a:rPr lang="en-US" dirty="0" smtClean="0"/>
              <a:t> </a:t>
            </a:r>
            <a:r>
              <a:rPr lang="en-US" dirty="0"/>
              <a:t>ˆb := </a:t>
            </a:r>
            <a:r>
              <a:rPr lang="en-US" dirty="0" err="1" smtClean="0"/>
              <a:t>cw</a:t>
            </a:r>
            <a:r>
              <a:rPr lang="en-US" baseline="-25000" dirty="0" err="1" smtClean="0"/>
              <a:t>p</a:t>
            </a:r>
            <a:r>
              <a:rPr lang="en-US" dirty="0" smtClean="0"/>
              <a:t>(G</a:t>
            </a:r>
            <a:r>
              <a:rPr lang="en-US" dirty="0"/>
              <a:t>) = </a:t>
            </a:r>
            <a:r>
              <a:rPr lang="en-US" dirty="0" err="1" smtClean="0"/>
              <a:t>cw</a:t>
            </a:r>
            <a:r>
              <a:rPr lang="en-US" baseline="-25000" dirty="0" err="1" smtClean="0"/>
              <a:t>f</a:t>
            </a:r>
            <a:r>
              <a:rPr lang="en-US" dirty="0" smtClean="0"/>
              <a:t>(G</a:t>
            </a:r>
            <a:r>
              <a:rPr lang="en-US" dirty="0"/>
              <a:t>) </a:t>
            </a:r>
            <a:r>
              <a:rPr lang="pl-PL" dirty="0" smtClean="0"/>
              <a:t>szczotek umieszczonych w wierzchołku</a:t>
            </a:r>
            <a:r>
              <a:rPr lang="en-US" dirty="0" smtClean="0"/>
              <a:t> f</a:t>
            </a:r>
            <a:r>
              <a:rPr lang="en-US" baseline="30000" dirty="0"/>
              <a:t>−</a:t>
            </a:r>
            <a:r>
              <a:rPr lang="en-US" baseline="30000" dirty="0" smtClean="0"/>
              <a:t>1</a:t>
            </a:r>
            <a:r>
              <a:rPr lang="en-US" dirty="0" smtClean="0"/>
              <a:t>(1</a:t>
            </a:r>
            <a:r>
              <a:rPr lang="en-US" dirty="0"/>
              <a:t>). </a:t>
            </a:r>
            <a:r>
              <a:rPr lang="pl-PL" dirty="0" smtClean="0"/>
              <a:t>W każdym kroku procesu wysyłamy dokładnie jedną szczotkę przez normalną</a:t>
            </a:r>
            <a:r>
              <a:rPr lang="en-US" dirty="0" smtClean="0"/>
              <a:t>, </a:t>
            </a:r>
            <a:r>
              <a:rPr lang="pl-PL" dirty="0" smtClean="0"/>
              <a:t>brudną krawędź</a:t>
            </a:r>
            <a:r>
              <a:rPr lang="en-US" dirty="0" smtClean="0"/>
              <a:t>; </a:t>
            </a:r>
            <a:r>
              <a:rPr lang="pl-PL" dirty="0" smtClean="0"/>
              <a:t>pozostałe są wysyłane przez specjalne, brudne krawędzie które stanowią szkielet grafu</a:t>
            </a:r>
            <a:r>
              <a:rPr lang="en-US" dirty="0" smtClean="0"/>
              <a:t>. </a:t>
            </a:r>
            <a:r>
              <a:rPr lang="pl-PL" dirty="0" smtClean="0"/>
              <a:t>Oczywistym jest, że taka strategia czyści graf</a:t>
            </a:r>
            <a:r>
              <a:rPr lang="en-US" dirty="0" smtClean="0"/>
              <a:t>. </a:t>
            </a:r>
            <a:r>
              <a:rPr lang="pl-PL" dirty="0" smtClean="0"/>
              <a:t>Na końcu danego kroku czasowego t</a:t>
            </a:r>
            <a:r>
              <a:rPr lang="en-US" dirty="0" smtClean="0"/>
              <a:t>, </a:t>
            </a:r>
            <a:r>
              <a:rPr lang="pl-PL" dirty="0" smtClean="0"/>
              <a:t>liczba krawędzi pomiędzy brudnymi i czystymi wierzchołkami jest</a:t>
            </a:r>
            <a:r>
              <a:rPr lang="en-US" dirty="0" smtClean="0"/>
              <a:t> </a:t>
            </a:r>
            <a:r>
              <a:rPr lang="en-US" dirty="0"/>
              <a:t>|</a:t>
            </a:r>
            <a:r>
              <a:rPr lang="en-US" dirty="0" err="1"/>
              <a:t>γ</a:t>
            </a:r>
            <a:r>
              <a:rPr lang="en-US" baseline="-25000" dirty="0" err="1"/>
              <a:t>t</a:t>
            </a:r>
            <a:r>
              <a:rPr lang="en-US" dirty="0"/>
              <a:t> |, </a:t>
            </a:r>
            <a:r>
              <a:rPr lang="pl-PL" dirty="0" smtClean="0"/>
              <a:t>gdzie</a:t>
            </a:r>
          </a:p>
          <a:p>
            <a:pPr lvl="1"/>
            <a:endParaRPr lang="pl-PL" dirty="0" smtClean="0"/>
          </a:p>
          <a:p>
            <a:pPr marL="457200" lvl="1" indent="0">
              <a:buNone/>
            </a:pPr>
            <a:endParaRPr lang="pl-PL" dirty="0"/>
          </a:p>
          <a:p>
            <a:pPr lvl="1"/>
            <a:r>
              <a:rPr lang="pl-PL" dirty="0" smtClean="0"/>
              <a:t>Liczba normalnych krawędzi tego typu wynosi</a:t>
            </a:r>
            <a:r>
              <a:rPr lang="en-US" dirty="0" smtClean="0"/>
              <a:t> </a:t>
            </a:r>
            <a:r>
              <a:rPr lang="en-US" dirty="0"/>
              <a:t>|</a:t>
            </a:r>
            <a:r>
              <a:rPr lang="en-US" dirty="0" err="1" smtClean="0"/>
              <a:t>γ</a:t>
            </a:r>
            <a:r>
              <a:rPr lang="en-US" baseline="-25000" dirty="0" err="1"/>
              <a:t>t</a:t>
            </a:r>
            <a:r>
              <a:rPr lang="en-US" dirty="0" smtClean="0"/>
              <a:t> </a:t>
            </a:r>
            <a:r>
              <a:rPr lang="en-US" dirty="0"/>
              <a:t>|−1, </a:t>
            </a:r>
            <a:r>
              <a:rPr lang="pl-PL" dirty="0" smtClean="0"/>
              <a:t>tyle samo ile szczotek trawersowało je</a:t>
            </a:r>
            <a:r>
              <a:rPr lang="en-US" dirty="0" smtClean="0"/>
              <a:t>. </a:t>
            </a:r>
            <a:r>
              <a:rPr lang="pl-PL" dirty="0" smtClean="0"/>
              <a:t>Wszystkie inne szczotki są dostępne na początku kroku czasowego t a liczba szczotek które zostały wysłane przez specjalną krawędź </a:t>
            </a:r>
            <a:r>
              <a:rPr lang="en-US" dirty="0" smtClean="0"/>
              <a:t>f</a:t>
            </a:r>
            <a:r>
              <a:rPr lang="en-US" baseline="30000" dirty="0"/>
              <a:t>−1 </a:t>
            </a:r>
            <a:r>
              <a:rPr lang="en-US" dirty="0" smtClean="0"/>
              <a:t>(t)f</a:t>
            </a:r>
            <a:r>
              <a:rPr lang="en-US" baseline="30000" dirty="0"/>
              <a:t>−1 </a:t>
            </a:r>
            <a:r>
              <a:rPr lang="en-US" dirty="0" smtClean="0"/>
              <a:t>(</a:t>
            </a:r>
            <a:r>
              <a:rPr lang="en-US" dirty="0"/>
              <a:t>t + 1) </a:t>
            </a:r>
            <a:r>
              <a:rPr lang="pl-PL" dirty="0" smtClean="0"/>
              <a:t>jest równa</a:t>
            </a:r>
            <a:r>
              <a:rPr lang="en-US" dirty="0" smtClean="0"/>
              <a:t> </a:t>
            </a:r>
            <a:r>
              <a:rPr lang="en-US" dirty="0"/>
              <a:t>ˆb − (|</a:t>
            </a:r>
            <a:r>
              <a:rPr lang="en-US" dirty="0" err="1" smtClean="0"/>
              <a:t>γ</a:t>
            </a:r>
            <a:r>
              <a:rPr lang="en-US" baseline="-25000" dirty="0" err="1"/>
              <a:t>t</a:t>
            </a:r>
            <a:r>
              <a:rPr lang="en-US" dirty="0" smtClean="0"/>
              <a:t> </a:t>
            </a:r>
            <a:r>
              <a:rPr lang="en-US" dirty="0"/>
              <a:t>| − 1) ≥ 1. </a:t>
            </a:r>
            <a:r>
              <a:rPr lang="pl-PL" dirty="0" smtClean="0"/>
              <a:t>Proces może być kontynuowany natomiast dowód jest skończony</a:t>
            </a:r>
            <a:r>
              <a:rPr lang="en-US" dirty="0" smtClean="0"/>
              <a:t>.</a:t>
            </a:r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650" y="5045120"/>
            <a:ext cx="4351442" cy="6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4.2 Czyszczenie w ogólnym przypadku</a:t>
            </a:r>
            <a:br>
              <a:rPr lang="pl-PL" dirty="0" smtClean="0"/>
            </a:br>
            <a:r>
              <a:rPr lang="pl-PL" dirty="0"/>
              <a:t>– </a:t>
            </a:r>
            <a:r>
              <a:rPr lang="pl-PL" dirty="0" smtClean="0"/>
              <a:t>w </a:t>
            </a:r>
            <a:r>
              <a:rPr lang="pl-PL" dirty="0"/>
              <a:t>zależności od </a:t>
            </a:r>
            <a:r>
              <a:rPr lang="pl-PL" dirty="0" err="1"/>
              <a:t>cutwidth</a:t>
            </a:r>
            <a:r>
              <a:rPr lang="pl-PL" dirty="0"/>
              <a:t> i </a:t>
            </a:r>
            <a:r>
              <a:rPr lang="pl-PL" dirty="0" err="1"/>
              <a:t>bisection</a:t>
            </a:r>
            <a:r>
              <a:rPr lang="pl-PL" dirty="0"/>
              <a:t> </a:t>
            </a:r>
            <a:r>
              <a:rPr lang="pl-PL" dirty="0" err="1"/>
              <a:t>width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18" y="1690688"/>
            <a:ext cx="6445367" cy="50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5.1 Czyszczenie </a:t>
            </a:r>
            <a:r>
              <a:rPr lang="pl-PL" dirty="0"/>
              <a:t>grafów będących produktem </a:t>
            </a:r>
            <a:r>
              <a:rPr lang="pl-PL" dirty="0" smtClean="0"/>
              <a:t>kartezjańskim – górna granica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smtClean="0"/>
              <a:t>Graf </a:t>
            </a:r>
            <a:r>
              <a:rPr lang="en-US" dirty="0" smtClean="0"/>
              <a:t>G×H </a:t>
            </a:r>
            <a:r>
              <a:rPr lang="pl-PL" dirty="0" smtClean="0"/>
              <a:t>jest produktem kartezjańskim grafów</a:t>
            </a:r>
            <a:r>
              <a:rPr lang="en-US" dirty="0" smtClean="0"/>
              <a:t> </a:t>
            </a:r>
            <a:r>
              <a:rPr lang="en-US" dirty="0"/>
              <a:t>G </a:t>
            </a:r>
            <a:r>
              <a:rPr lang="pl-PL" dirty="0" smtClean="0"/>
              <a:t>i</a:t>
            </a:r>
            <a:r>
              <a:rPr lang="en-US" dirty="0" smtClean="0"/>
              <a:t> H.</a:t>
            </a:r>
            <a:endParaRPr lang="pl-PL" dirty="0" smtClean="0"/>
          </a:p>
          <a:p>
            <a:r>
              <a:rPr lang="pl-PL" dirty="0" smtClean="0"/>
              <a:t>Zawiera zbiór wierzchołków</a:t>
            </a:r>
            <a:r>
              <a:rPr lang="en-US" dirty="0" smtClean="0"/>
              <a:t> </a:t>
            </a:r>
            <a:r>
              <a:rPr lang="en-US" dirty="0"/>
              <a:t>V(G)×V(H) </a:t>
            </a:r>
            <a:r>
              <a:rPr lang="pl-PL" dirty="0" smtClean="0"/>
              <a:t>gdzie </a:t>
            </a:r>
            <a:r>
              <a:rPr lang="en-US" dirty="0" smtClean="0"/>
              <a:t>(u</a:t>
            </a:r>
            <a:r>
              <a:rPr lang="en-US" dirty="0"/>
              <a:t>, v) ∈ </a:t>
            </a:r>
            <a:r>
              <a:rPr lang="en-US" dirty="0" smtClean="0"/>
              <a:t>V(G</a:t>
            </a:r>
            <a:r>
              <a:rPr lang="en-US" dirty="0"/>
              <a:t>×</a:t>
            </a:r>
            <a:r>
              <a:rPr lang="en-US" dirty="0" smtClean="0"/>
              <a:t>H</a:t>
            </a:r>
            <a:r>
              <a:rPr lang="en-US" dirty="0"/>
              <a:t>) </a:t>
            </a:r>
            <a:r>
              <a:rPr lang="pl-PL" dirty="0" smtClean="0"/>
              <a:t>sąsiaduje z</a:t>
            </a:r>
            <a:r>
              <a:rPr lang="en-US" dirty="0" smtClean="0"/>
              <a:t> </a:t>
            </a:r>
            <a:r>
              <a:rPr lang="en-US" dirty="0"/>
              <a:t>(u′, v′) ∈ </a:t>
            </a:r>
            <a:r>
              <a:rPr lang="en-US" dirty="0" smtClean="0"/>
              <a:t>V(G</a:t>
            </a:r>
            <a:r>
              <a:rPr lang="en-US" dirty="0"/>
              <a:t>×</a:t>
            </a:r>
            <a:r>
              <a:rPr lang="en-US" dirty="0" smtClean="0"/>
              <a:t>H</a:t>
            </a:r>
            <a:r>
              <a:rPr lang="en-US" dirty="0"/>
              <a:t>) </a:t>
            </a:r>
            <a:r>
              <a:rPr lang="pl-PL" dirty="0" smtClean="0"/>
              <a:t>kiedy albo</a:t>
            </a:r>
            <a:r>
              <a:rPr lang="en-US" dirty="0" smtClean="0"/>
              <a:t> </a:t>
            </a:r>
            <a:r>
              <a:rPr lang="en-US" dirty="0"/>
              <a:t>u = u′ </a:t>
            </a:r>
            <a:r>
              <a:rPr lang="pl-PL" dirty="0"/>
              <a:t>i</a:t>
            </a:r>
            <a:r>
              <a:rPr lang="en-US" dirty="0" smtClean="0"/>
              <a:t> </a:t>
            </a:r>
            <a:r>
              <a:rPr lang="en-US" dirty="0" err="1"/>
              <a:t>vv</a:t>
            </a:r>
            <a:r>
              <a:rPr lang="en-US" dirty="0"/>
              <a:t>′ ∈ E(H) </a:t>
            </a:r>
            <a:r>
              <a:rPr lang="pl-PL" dirty="0" smtClean="0"/>
              <a:t>albo</a:t>
            </a:r>
            <a:r>
              <a:rPr lang="en-US" dirty="0" smtClean="0"/>
              <a:t> </a:t>
            </a:r>
            <a:r>
              <a:rPr lang="en-US" dirty="0"/>
              <a:t>v = v′ </a:t>
            </a:r>
            <a:r>
              <a:rPr lang="pl-PL" dirty="0"/>
              <a:t>i</a:t>
            </a:r>
            <a:r>
              <a:rPr lang="en-US" dirty="0" smtClean="0"/>
              <a:t> </a:t>
            </a:r>
            <a:r>
              <a:rPr lang="en-US" dirty="0" err="1"/>
              <a:t>uu</a:t>
            </a:r>
            <a:r>
              <a:rPr lang="en-US" dirty="0"/>
              <a:t>′ ∈ E(G</a:t>
            </a:r>
            <a:r>
              <a:rPr lang="en-US" dirty="0" smtClean="0"/>
              <a:t>)</a:t>
            </a:r>
            <a:endParaRPr lang="pl-PL" dirty="0" smtClean="0"/>
          </a:p>
          <a:p>
            <a:r>
              <a:rPr lang="pl-PL" dirty="0" smtClean="0"/>
              <a:t>Łatwo można zauważyć, że</a:t>
            </a:r>
            <a:r>
              <a:rPr lang="en-US" dirty="0" smtClean="0"/>
              <a:t> G</a:t>
            </a:r>
            <a:r>
              <a:rPr lang="en-US" dirty="0"/>
              <a:t>×</a:t>
            </a:r>
            <a:r>
              <a:rPr lang="en-US" dirty="0" smtClean="0"/>
              <a:t>H </a:t>
            </a:r>
            <a:r>
              <a:rPr lang="pl-PL" dirty="0" smtClean="0"/>
              <a:t>składa się z</a:t>
            </a:r>
            <a:r>
              <a:rPr lang="en-US" dirty="0" smtClean="0"/>
              <a:t> </a:t>
            </a:r>
            <a:r>
              <a:rPr lang="en-US" dirty="0"/>
              <a:t>|V(G)| </a:t>
            </a:r>
            <a:r>
              <a:rPr lang="pl-PL" dirty="0" smtClean="0"/>
              <a:t>kopii</a:t>
            </a:r>
            <a:r>
              <a:rPr lang="en-US" dirty="0" smtClean="0"/>
              <a:t> H </a:t>
            </a:r>
            <a:r>
              <a:rPr lang="pl-PL" dirty="0" smtClean="0"/>
              <a:t>lub</a:t>
            </a:r>
            <a:r>
              <a:rPr lang="en-US" dirty="0" smtClean="0"/>
              <a:t> </a:t>
            </a:r>
            <a:r>
              <a:rPr lang="en-US" dirty="0"/>
              <a:t>|V(H)| </a:t>
            </a:r>
            <a:r>
              <a:rPr lang="pl-PL" dirty="0" smtClean="0"/>
              <a:t>kopii</a:t>
            </a:r>
            <a:r>
              <a:rPr lang="en-US" dirty="0" smtClean="0"/>
              <a:t> G</a:t>
            </a:r>
            <a:endParaRPr lang="pl-PL" dirty="0" smtClean="0"/>
          </a:p>
          <a:p>
            <a:r>
              <a:rPr lang="pl-PL" dirty="0" smtClean="0"/>
              <a:t>Tą własność można użyć aby uzyskać górne ograniczenie dla</a:t>
            </a:r>
            <a:r>
              <a:rPr lang="pl-PL" dirty="0"/>
              <a:t> </a:t>
            </a:r>
            <a:r>
              <a:rPr lang="en-US" dirty="0" smtClean="0"/>
              <a:t>B(G×H)</a:t>
            </a:r>
            <a:endParaRPr lang="pl-PL" dirty="0" smtClean="0"/>
          </a:p>
          <a:p>
            <a:r>
              <a:rPr lang="pl-PL" dirty="0" smtClean="0"/>
              <a:t>W</a:t>
            </a:r>
            <a:r>
              <a:rPr lang="en-US" dirty="0" smtClean="0"/>
              <a:t> [</a:t>
            </a:r>
            <a:r>
              <a:rPr lang="pl-PL" dirty="0"/>
              <a:t>3</a:t>
            </a:r>
            <a:r>
              <a:rPr lang="en-US" dirty="0" smtClean="0"/>
              <a:t>]</a:t>
            </a:r>
            <a:r>
              <a:rPr lang="pl-PL" dirty="0" smtClean="0"/>
              <a:t> pokazano, że</a:t>
            </a:r>
            <a:r>
              <a:rPr lang="en-US" dirty="0" smtClean="0"/>
              <a:t> b(G×H</a:t>
            </a:r>
            <a:r>
              <a:rPr lang="en-US" dirty="0"/>
              <a:t>) ≤ |V(H)|b(G) + |V(G)|b(H</a:t>
            </a:r>
            <a:r>
              <a:rPr lang="en-US" dirty="0" smtClean="0"/>
              <a:t>),</a:t>
            </a:r>
            <a:r>
              <a:rPr lang="pl-PL" dirty="0" smtClean="0"/>
              <a:t> i to ograniczenie może być użyte dla</a:t>
            </a:r>
            <a:r>
              <a:rPr lang="en-US" dirty="0" smtClean="0"/>
              <a:t> </a:t>
            </a:r>
            <a:r>
              <a:rPr lang="en-US" dirty="0"/>
              <a:t>B(G) </a:t>
            </a:r>
            <a:r>
              <a:rPr lang="pl-PL" dirty="0" smtClean="0"/>
              <a:t>też</a:t>
            </a:r>
          </a:p>
          <a:p>
            <a:r>
              <a:rPr lang="pl-PL" dirty="0" smtClean="0"/>
              <a:t>Jednakże ograniczenie z góry, które jest znacznie silniejsze może być wyznaczone dla B(G)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5.1 Czyszczenie </a:t>
            </a:r>
            <a:r>
              <a:rPr lang="pl-PL" dirty="0"/>
              <a:t>grafów będących produktem </a:t>
            </a:r>
            <a:r>
              <a:rPr lang="pl-PL" dirty="0" smtClean="0"/>
              <a:t>kartezjańskim – górna granica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B(G</a:t>
            </a:r>
            <a:r>
              <a:rPr lang="en-US" dirty="0"/>
              <a:t>×</a:t>
            </a:r>
            <a:r>
              <a:rPr lang="en-US" dirty="0" smtClean="0"/>
              <a:t>H</a:t>
            </a:r>
            <a:r>
              <a:rPr lang="en-US" dirty="0"/>
              <a:t>) ≤ </a:t>
            </a:r>
            <a:r>
              <a:rPr lang="en-US" dirty="0" err="1" smtClean="0"/>
              <a:t>cw</a:t>
            </a:r>
            <a:r>
              <a:rPr lang="en-US" baseline="-25000" dirty="0" err="1" smtClean="0"/>
              <a:t>p</a:t>
            </a:r>
            <a:r>
              <a:rPr lang="en-US" dirty="0" smtClean="0"/>
              <a:t>(G</a:t>
            </a:r>
            <a:r>
              <a:rPr lang="en-US" dirty="0"/>
              <a:t>×</a:t>
            </a:r>
            <a:r>
              <a:rPr lang="en-US" dirty="0" smtClean="0"/>
              <a:t>H</a:t>
            </a:r>
            <a:r>
              <a:rPr lang="en-US" dirty="0"/>
              <a:t>) ≤ |V(G)|</a:t>
            </a:r>
            <a:r>
              <a:rPr lang="en-US" dirty="0" err="1" smtClean="0"/>
              <a:t>cw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 smtClean="0"/>
              <a:t>(</a:t>
            </a:r>
            <a:r>
              <a:rPr lang="en-US" dirty="0"/>
              <a:t>H) + </a:t>
            </a:r>
            <a:r>
              <a:rPr lang="en-US" dirty="0" err="1" smtClean="0"/>
              <a:t>cw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 smtClean="0"/>
              <a:t>(</a:t>
            </a:r>
            <a:r>
              <a:rPr lang="en-US" dirty="0"/>
              <a:t>G</a:t>
            </a:r>
            <a:r>
              <a:rPr lang="en-US" dirty="0" smtClean="0"/>
              <a:t>)</a:t>
            </a:r>
            <a:endParaRPr lang="pl-PL" dirty="0" smtClean="0"/>
          </a:p>
          <a:p>
            <a:r>
              <a:rPr lang="pl-PL" dirty="0" smtClean="0"/>
              <a:t>Przez symetrię mamy też:</a:t>
            </a:r>
          </a:p>
          <a:p>
            <a:r>
              <a:rPr lang="en-US" dirty="0" smtClean="0"/>
              <a:t>B(G×H</a:t>
            </a:r>
            <a:r>
              <a:rPr lang="en-US" dirty="0"/>
              <a:t>) ≤ </a:t>
            </a:r>
            <a:r>
              <a:rPr lang="en-US" dirty="0" err="1" smtClean="0"/>
              <a:t>cw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 smtClean="0"/>
              <a:t>(G</a:t>
            </a:r>
            <a:r>
              <a:rPr lang="en-US" dirty="0"/>
              <a:t>×</a:t>
            </a:r>
            <a:r>
              <a:rPr lang="en-US" dirty="0" smtClean="0"/>
              <a:t>H</a:t>
            </a:r>
            <a:r>
              <a:rPr lang="en-US" dirty="0"/>
              <a:t>) ≤ |V(H)|</a:t>
            </a:r>
            <a:r>
              <a:rPr lang="en-US" dirty="0" err="1" smtClean="0"/>
              <a:t>cw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 smtClean="0"/>
              <a:t>(</a:t>
            </a:r>
            <a:r>
              <a:rPr lang="en-US" dirty="0"/>
              <a:t>G) + </a:t>
            </a:r>
            <a:r>
              <a:rPr lang="en-US" dirty="0" err="1" smtClean="0"/>
              <a:t>cw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 smtClean="0"/>
              <a:t>(</a:t>
            </a:r>
            <a:r>
              <a:rPr lang="en-US" dirty="0"/>
              <a:t>H</a:t>
            </a:r>
            <a:r>
              <a:rPr lang="en-US" dirty="0" smtClean="0"/>
              <a:t>)</a:t>
            </a:r>
            <a:endParaRPr lang="pl-PL" dirty="0" smtClean="0"/>
          </a:p>
          <a:p>
            <a:r>
              <a:rPr lang="pl-PL" dirty="0" smtClean="0"/>
              <a:t>Dowód nie jest trywialny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5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5.1 Czyszczenie </a:t>
            </a:r>
            <a:r>
              <a:rPr lang="pl-PL" dirty="0"/>
              <a:t>grafów będących produktem </a:t>
            </a:r>
            <a:r>
              <a:rPr lang="pl-PL" dirty="0" smtClean="0"/>
              <a:t>kartezjańskim – górna </a:t>
            </a:r>
            <a:r>
              <a:rPr lang="pl-PL" dirty="0" smtClean="0"/>
              <a:t>granica - dowód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8504"/>
            <a:ext cx="12192000" cy="522949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will show that </a:t>
            </a:r>
            <a:r>
              <a:rPr lang="en-US" dirty="0" err="1"/>
              <a:t>cwp</a:t>
            </a:r>
            <a:r>
              <a:rPr lang="en-US" dirty="0"/>
              <a:t>(GH) ≤ |V(G)|</a:t>
            </a:r>
            <a:r>
              <a:rPr lang="en-US" dirty="0" err="1"/>
              <a:t>cwp</a:t>
            </a:r>
            <a:r>
              <a:rPr lang="en-US" dirty="0"/>
              <a:t>(H)+</a:t>
            </a:r>
            <a:r>
              <a:rPr lang="en-US" dirty="0" err="1"/>
              <a:t>cwp</a:t>
            </a:r>
            <a:r>
              <a:rPr lang="en-US" dirty="0"/>
              <a:t>(G), from which the result follows since B(GH) ≤ </a:t>
            </a:r>
            <a:r>
              <a:rPr lang="en-US" dirty="0" err="1" smtClean="0"/>
              <a:t>cwp</a:t>
            </a:r>
            <a:r>
              <a:rPr lang="en-US" dirty="0" smtClean="0"/>
              <a:t>(GH)</a:t>
            </a:r>
            <a:endParaRPr lang="pl-PL" dirty="0"/>
          </a:p>
          <a:p>
            <a:r>
              <a:rPr lang="en-US" dirty="0" smtClean="0"/>
              <a:t>Note </a:t>
            </a:r>
            <a:r>
              <a:rPr lang="en-US" dirty="0"/>
              <a:t>that if either G or H has no Hamiltonian path, then by definition we have |V(G)|</a:t>
            </a:r>
            <a:r>
              <a:rPr lang="en-US" dirty="0" err="1"/>
              <a:t>cwp</a:t>
            </a:r>
            <a:r>
              <a:rPr lang="en-US" dirty="0"/>
              <a:t>(H)+</a:t>
            </a:r>
            <a:r>
              <a:rPr lang="en-US" dirty="0" err="1"/>
              <a:t>cwp</a:t>
            </a:r>
            <a:r>
              <a:rPr lang="en-US" dirty="0"/>
              <a:t>(G) </a:t>
            </a:r>
            <a:r>
              <a:rPr lang="en-US" dirty="0" smtClean="0"/>
              <a:t>=∞</a:t>
            </a:r>
            <a:r>
              <a:rPr lang="en-US" dirty="0"/>
              <a:t>and the result holds. Thus, we assume that G and H both have Hamiltonian </a:t>
            </a:r>
            <a:r>
              <a:rPr lang="en-US" dirty="0" smtClean="0"/>
              <a:t>paths.</a:t>
            </a:r>
            <a:endParaRPr lang="pl-PL" dirty="0"/>
          </a:p>
          <a:p>
            <a:r>
              <a:rPr lang="en-US" dirty="0" smtClean="0"/>
              <a:t>Let </a:t>
            </a:r>
            <a:r>
              <a:rPr lang="en-US" dirty="0"/>
              <a:t>(v1, v2, . . . , </a:t>
            </a:r>
            <a:r>
              <a:rPr lang="en-US" dirty="0" err="1"/>
              <a:t>vn</a:t>
            </a:r>
            <a:r>
              <a:rPr lang="en-US" dirty="0"/>
              <a:t>), n = |V(G)|, be a Hamiltonian path in G induced by the linear layout g which yields </a:t>
            </a:r>
            <a:r>
              <a:rPr lang="en-US" dirty="0" err="1"/>
              <a:t>cwp</a:t>
            </a:r>
            <a:r>
              <a:rPr lang="en-US" dirty="0"/>
              <a:t>(G). </a:t>
            </a:r>
            <a:r>
              <a:rPr lang="en-US" dirty="0" smtClean="0"/>
              <a:t>Also,</a:t>
            </a:r>
            <a:r>
              <a:rPr lang="pl-PL" dirty="0" smtClean="0"/>
              <a:t> </a:t>
            </a:r>
            <a:r>
              <a:rPr lang="en-US" dirty="0" smtClean="0"/>
              <a:t>let </a:t>
            </a:r>
            <a:r>
              <a:rPr lang="en-US" dirty="0"/>
              <a:t>(w1,w2, . . . ,</a:t>
            </a:r>
            <a:r>
              <a:rPr lang="en-US" dirty="0" err="1"/>
              <a:t>wk</a:t>
            </a:r>
            <a:r>
              <a:rPr lang="en-US" dirty="0"/>
              <a:t>), k = |V(H)|, be a Hamiltonian path in H induced the linear layout h of H that yields </a:t>
            </a:r>
            <a:r>
              <a:rPr lang="en-US" dirty="0" err="1"/>
              <a:t>cwp</a:t>
            </a:r>
            <a:r>
              <a:rPr lang="en-US" dirty="0"/>
              <a:t>(H). </a:t>
            </a:r>
            <a:r>
              <a:rPr lang="en-US" dirty="0" smtClean="0"/>
              <a:t>Consider</a:t>
            </a:r>
            <a:r>
              <a:rPr lang="pl-PL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Cartesian product of G and </a:t>
            </a:r>
            <a:r>
              <a:rPr lang="en-US" dirty="0" smtClean="0"/>
              <a:t>H.</a:t>
            </a:r>
            <a:endParaRPr lang="pl-PL" dirty="0" smtClean="0"/>
          </a:p>
          <a:p>
            <a:r>
              <a:rPr lang="en-US" dirty="0" smtClean="0"/>
              <a:t>Let </a:t>
            </a:r>
            <a:r>
              <a:rPr lang="en-US" dirty="0"/>
              <a:t>us </a:t>
            </a:r>
            <a:r>
              <a:rPr lang="en-US" dirty="0" err="1"/>
              <a:t>colour</a:t>
            </a:r>
            <a:r>
              <a:rPr lang="en-US" dirty="0"/>
              <a:t> edges of each copy of H red and edges of each copy of G green. Copies of </a:t>
            </a:r>
            <a:r>
              <a:rPr lang="en-US" dirty="0" smtClean="0"/>
              <a:t>G</a:t>
            </a:r>
            <a:r>
              <a:rPr lang="pl-PL" dirty="0" smtClean="0"/>
              <a:t> </a:t>
            </a:r>
            <a:r>
              <a:rPr lang="en-US" dirty="0" smtClean="0"/>
              <a:t>are </a:t>
            </a:r>
            <a:r>
              <a:rPr lang="en-US" dirty="0"/>
              <a:t>ordered according to the layout h (that is, the </a:t>
            </a:r>
            <a:r>
              <a:rPr lang="en-US" dirty="0" err="1"/>
              <a:t>ith</a:t>
            </a:r>
            <a:r>
              <a:rPr lang="en-US" dirty="0"/>
              <a:t> copy of G, </a:t>
            </a:r>
            <a:r>
              <a:rPr lang="en-US" dirty="0" err="1"/>
              <a:t>Gi</a:t>
            </a:r>
            <a:r>
              <a:rPr lang="en-US" dirty="0"/>
              <a:t>, has vertices (v1,wi), (v2,wi), . . . , (</a:t>
            </a:r>
            <a:r>
              <a:rPr lang="en-US" dirty="0" err="1"/>
              <a:t>vn,wi</a:t>
            </a:r>
            <a:r>
              <a:rPr lang="en-US" dirty="0"/>
              <a:t>)). In order </a:t>
            </a:r>
            <a:r>
              <a:rPr lang="en-US" dirty="0" smtClean="0"/>
              <a:t>to</a:t>
            </a:r>
            <a:r>
              <a:rPr lang="pl-PL" dirty="0" smtClean="0"/>
              <a:t> </a:t>
            </a:r>
            <a:r>
              <a:rPr lang="en-US" dirty="0" smtClean="0"/>
              <a:t>provide </a:t>
            </a:r>
            <a:r>
              <a:rPr lang="en-US" dirty="0"/>
              <a:t>an upper bound of </a:t>
            </a:r>
            <a:r>
              <a:rPr lang="en-US" dirty="0" err="1"/>
              <a:t>cwp</a:t>
            </a:r>
            <a:r>
              <a:rPr lang="en-US" dirty="0"/>
              <a:t>(GH) we consider the following layout of GH. Use g applied to G1, then the inverse of </a:t>
            </a:r>
            <a:r>
              <a:rPr lang="en-US" dirty="0" smtClean="0"/>
              <a:t>g</a:t>
            </a:r>
            <a:r>
              <a:rPr lang="pl-PL" dirty="0" smtClean="0"/>
              <a:t> </a:t>
            </a:r>
            <a:r>
              <a:rPr lang="en-US" dirty="0" smtClean="0"/>
              <a:t>(that </a:t>
            </a:r>
            <a:r>
              <a:rPr lang="en-US" dirty="0"/>
              <a:t>is Hamiltonian path (</a:t>
            </a:r>
            <a:r>
              <a:rPr lang="en-US" dirty="0" err="1"/>
              <a:t>vn</a:t>
            </a:r>
            <a:r>
              <a:rPr lang="en-US" dirty="0"/>
              <a:t>, vn−1, . . . , v1)) applied to G2, then g again but applied to G3, etc. (See Fig. 2 in which </a:t>
            </a:r>
            <a:r>
              <a:rPr lang="en-US" dirty="0" smtClean="0"/>
              <a:t>dashed</a:t>
            </a:r>
            <a:r>
              <a:rPr lang="pl-PL" dirty="0" smtClean="0"/>
              <a:t> </a:t>
            </a:r>
            <a:r>
              <a:rPr lang="en-US" dirty="0" smtClean="0"/>
              <a:t>edges </a:t>
            </a:r>
            <a:r>
              <a:rPr lang="en-US" dirty="0"/>
              <a:t>outline Hamiltonian paths</a:t>
            </a:r>
            <a:r>
              <a:rPr lang="en-US" dirty="0" smtClean="0"/>
              <a:t>.)</a:t>
            </a:r>
            <a:endParaRPr lang="pl-PL" dirty="0"/>
          </a:p>
          <a:p>
            <a:r>
              <a:rPr lang="en-US" dirty="0" smtClean="0"/>
              <a:t>Formally</a:t>
            </a:r>
            <a:r>
              <a:rPr lang="en-US" dirty="0"/>
              <a:t>, take the following Hamiltonian path in GH</a:t>
            </a:r>
            <a:r>
              <a:rPr lang="en-US" dirty="0" smtClean="0"/>
              <a:t>:</a:t>
            </a:r>
            <a:r>
              <a:rPr lang="pl-PL" dirty="0" smtClean="0"/>
              <a:t> </a:t>
            </a:r>
            <a:r>
              <a:rPr lang="en-US" dirty="0" smtClean="0"/>
              <a:t>((</a:t>
            </a:r>
            <a:r>
              <a:rPr lang="en-US" dirty="0"/>
              <a:t>v1,w1), (v2,w1), . . . , (vn,w1</a:t>
            </a:r>
            <a:r>
              <a:rPr lang="en-US" dirty="0" smtClean="0"/>
              <a:t>),</a:t>
            </a:r>
            <a:r>
              <a:rPr lang="pl-PL" dirty="0" smtClean="0"/>
              <a:t> </a:t>
            </a:r>
            <a:r>
              <a:rPr lang="en-US" dirty="0" smtClean="0"/>
              <a:t>(</a:t>
            </a:r>
            <a:r>
              <a:rPr lang="en-US" dirty="0"/>
              <a:t>vn,w2), (vn−1,w2), . . . , (v1,w2</a:t>
            </a:r>
            <a:r>
              <a:rPr lang="en-US" dirty="0" smtClean="0"/>
              <a:t>),</a:t>
            </a:r>
            <a:r>
              <a:rPr lang="pl-PL" dirty="0" smtClean="0"/>
              <a:t> </a:t>
            </a:r>
            <a:r>
              <a:rPr lang="en-US" dirty="0" smtClean="0"/>
              <a:t>(</a:t>
            </a:r>
            <a:r>
              <a:rPr lang="en-US" dirty="0"/>
              <a:t>v1,w3), (v2,w3), . . . , (vn,w3), . . </a:t>
            </a:r>
            <a:r>
              <a:rPr lang="en-US" dirty="0" smtClean="0"/>
              <a:t>.),</a:t>
            </a:r>
            <a:r>
              <a:rPr lang="pl-PL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denote by f the linear layout of GH which induces this path. Then, for every s (1 ≤ s ≤ </a:t>
            </a:r>
            <a:r>
              <a:rPr lang="en-US" dirty="0" err="1"/>
              <a:t>nk</a:t>
            </a:r>
            <a:r>
              <a:rPr lang="en-US" dirty="0"/>
              <a:t>) we </a:t>
            </a:r>
            <a:r>
              <a:rPr lang="en-US" dirty="0" smtClean="0"/>
              <a:t>have</a:t>
            </a:r>
            <a:r>
              <a:rPr lang="pl-PL" dirty="0" smtClean="0"/>
              <a:t> </a:t>
            </a:r>
            <a:r>
              <a:rPr lang="en-US" dirty="0" smtClean="0"/>
              <a:t></a:t>
            </a:r>
            <a:r>
              <a:rPr lang="pl-PL" dirty="0"/>
              <a:t> </a:t>
            </a:r>
            <a:r>
              <a:rPr lang="en-US" dirty="0" smtClean="0"/>
              <a:t>{(</a:t>
            </a:r>
            <a:r>
              <a:rPr lang="en-US" dirty="0"/>
              <a:t>vj1 ,wi1 )(vj2 ,wi2 ) ∈ E : f ((vj1 ,wi1 )) ≤ s &lt; f ((vj2 ,wi2 </a:t>
            </a:r>
            <a:r>
              <a:rPr lang="en-US" dirty="0" smtClean="0"/>
              <a:t>))}</a:t>
            </a:r>
            <a:r>
              <a:rPr lang="pl-PL" dirty="0" smtClean="0"/>
              <a:t> </a:t>
            </a:r>
            <a:r>
              <a:rPr lang="en-US" dirty="0" smtClean="0"/>
              <a:t></a:t>
            </a:r>
            <a:r>
              <a:rPr lang="pl-PL" dirty="0"/>
              <a:t> </a:t>
            </a:r>
            <a:r>
              <a:rPr lang="en-US" dirty="0" smtClean="0"/>
              <a:t>≤ </a:t>
            </a:r>
            <a:r>
              <a:rPr lang="en-US" dirty="0"/>
              <a:t>n ・ </a:t>
            </a:r>
            <a:r>
              <a:rPr lang="en-US" dirty="0" err="1"/>
              <a:t>cwp</a:t>
            </a:r>
            <a:r>
              <a:rPr lang="en-US" dirty="0"/>
              <a:t>(H) + </a:t>
            </a:r>
            <a:r>
              <a:rPr lang="en-US" dirty="0" err="1"/>
              <a:t>cwp</a:t>
            </a:r>
            <a:r>
              <a:rPr lang="en-US" dirty="0"/>
              <a:t>(G</a:t>
            </a:r>
            <a:r>
              <a:rPr lang="en-US" dirty="0" smtClean="0"/>
              <a:t>),</a:t>
            </a:r>
            <a:r>
              <a:rPr lang="pl-PL" dirty="0" smtClean="0"/>
              <a:t> </a:t>
            </a:r>
            <a:r>
              <a:rPr lang="en-US" dirty="0" smtClean="0"/>
              <a:t>since </a:t>
            </a:r>
            <a:r>
              <a:rPr lang="en-US" dirty="0"/>
              <a:t>there are always at most </a:t>
            </a:r>
            <a:r>
              <a:rPr lang="en-US" dirty="0" err="1"/>
              <a:t>cwp</a:t>
            </a:r>
            <a:r>
              <a:rPr lang="en-US" dirty="0"/>
              <a:t>(G) green edges and at most n ・ </a:t>
            </a:r>
            <a:r>
              <a:rPr lang="en-US" dirty="0" err="1"/>
              <a:t>cwp</a:t>
            </a:r>
            <a:r>
              <a:rPr lang="en-US" dirty="0"/>
              <a:t>(H) red edges. For example, Fig. 3 gives a linear </a:t>
            </a:r>
            <a:r>
              <a:rPr lang="en-US" dirty="0" smtClean="0"/>
              <a:t>layout</a:t>
            </a:r>
            <a:r>
              <a:rPr lang="pl-PL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the graph GH from Fig. 2. Here, the solid edges are the edges of the copies of G (called ‘green’ in the proof) and the </a:t>
            </a:r>
            <a:r>
              <a:rPr lang="en-US" dirty="0" smtClean="0"/>
              <a:t>dashed</a:t>
            </a:r>
            <a:r>
              <a:rPr lang="pl-PL" dirty="0" smtClean="0"/>
              <a:t> </a:t>
            </a:r>
            <a:r>
              <a:rPr lang="en-US" dirty="0" smtClean="0"/>
              <a:t>edges </a:t>
            </a:r>
            <a:r>
              <a:rPr lang="en-US" dirty="0"/>
              <a:t>are the edges of the copies of H (called ‘red’). The vertical line corresponds to the restricted </a:t>
            </a:r>
            <a:r>
              <a:rPr lang="en-US" dirty="0" err="1"/>
              <a:t>cutwidth</a:t>
            </a:r>
            <a:r>
              <a:rPr lang="en-US" dirty="0"/>
              <a:t> of this </a:t>
            </a:r>
            <a:r>
              <a:rPr lang="en-US" dirty="0" smtClean="0"/>
              <a:t>layout.</a:t>
            </a:r>
            <a:endParaRPr lang="pl-PL" dirty="0" smtClean="0"/>
          </a:p>
          <a:p>
            <a:r>
              <a:rPr lang="en-US" dirty="0" smtClean="0"/>
              <a:t>In</a:t>
            </a:r>
            <a:r>
              <a:rPr lang="pl-PL" dirty="0" smtClean="0"/>
              <a:t> </a:t>
            </a:r>
            <a:r>
              <a:rPr lang="en-US" dirty="0" smtClean="0"/>
              <a:t>particular</a:t>
            </a:r>
            <a:r>
              <a:rPr lang="en-US" dirty="0"/>
              <a:t>, there are |V(G)|</a:t>
            </a:r>
            <a:r>
              <a:rPr lang="en-US" dirty="0" err="1"/>
              <a:t>cwp</a:t>
            </a:r>
            <a:r>
              <a:rPr lang="en-US" dirty="0"/>
              <a:t>(H) edges of H and </a:t>
            </a:r>
            <a:r>
              <a:rPr lang="en-US" dirty="0" err="1"/>
              <a:t>cwp</a:t>
            </a:r>
            <a:r>
              <a:rPr lang="en-US" dirty="0"/>
              <a:t>(G) edges of G crossing the vertical </a:t>
            </a:r>
            <a:r>
              <a:rPr lang="en-US" dirty="0" smtClean="0"/>
              <a:t>line.</a:t>
            </a:r>
            <a:r>
              <a:rPr lang="pl-PL" dirty="0" smtClean="0"/>
              <a:t> </a:t>
            </a:r>
            <a:r>
              <a:rPr lang="en-US" dirty="0" smtClean="0"/>
              <a:t>Hence </a:t>
            </a:r>
            <a:r>
              <a:rPr lang="en-US" dirty="0" err="1"/>
              <a:t>cwp</a:t>
            </a:r>
            <a:r>
              <a:rPr lang="en-US" dirty="0"/>
              <a:t>(GH) ≤ </a:t>
            </a:r>
            <a:r>
              <a:rPr lang="en-US" dirty="0" err="1"/>
              <a:t>cwf</a:t>
            </a:r>
            <a:r>
              <a:rPr lang="en-US" dirty="0"/>
              <a:t> (GH) ≤ n ・ </a:t>
            </a:r>
            <a:r>
              <a:rPr lang="en-US" dirty="0" err="1"/>
              <a:t>cwp</a:t>
            </a:r>
            <a:r>
              <a:rPr lang="en-US" dirty="0"/>
              <a:t>(H) + </a:t>
            </a:r>
            <a:r>
              <a:rPr lang="en-US" dirty="0" err="1"/>
              <a:t>cwp</a:t>
            </a:r>
            <a:r>
              <a:rPr lang="en-US" dirty="0"/>
              <a:t>(G). (In fact, </a:t>
            </a:r>
            <a:r>
              <a:rPr lang="en-US" dirty="0" err="1"/>
              <a:t>cwf</a:t>
            </a:r>
            <a:r>
              <a:rPr lang="en-US" dirty="0"/>
              <a:t> (GH) = n ・ </a:t>
            </a:r>
            <a:r>
              <a:rPr lang="en-US" dirty="0" err="1"/>
              <a:t>cwp</a:t>
            </a:r>
            <a:r>
              <a:rPr lang="en-US" dirty="0"/>
              <a:t>(H) + </a:t>
            </a:r>
            <a:r>
              <a:rPr lang="en-US" dirty="0" err="1"/>
              <a:t>cwp</a:t>
            </a:r>
            <a:r>
              <a:rPr lang="en-US" dirty="0"/>
              <a:t>(G).) The proof of </a:t>
            </a:r>
            <a:r>
              <a:rPr lang="en-US" dirty="0" smtClean="0"/>
              <a:t>the</a:t>
            </a:r>
            <a:r>
              <a:rPr lang="pl-PL" dirty="0" smtClean="0"/>
              <a:t> </a:t>
            </a:r>
            <a:r>
              <a:rPr lang="en-US" dirty="0" smtClean="0"/>
              <a:t>theorem </a:t>
            </a:r>
            <a:r>
              <a:rPr lang="en-US" dirty="0"/>
              <a:t>is finished.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7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5.2 Czyszczenie </a:t>
            </a:r>
            <a:r>
              <a:rPr lang="pl-PL" dirty="0"/>
              <a:t>grafów będących produktem </a:t>
            </a:r>
            <a:r>
              <a:rPr lang="pl-PL" dirty="0" smtClean="0"/>
              <a:t>kartezjańskim – </a:t>
            </a:r>
            <a:r>
              <a:rPr lang="pl-PL" dirty="0" err="1" smtClean="0"/>
              <a:t>gridy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pl-PL" dirty="0" err="1" smtClean="0"/>
              <a:t>Grid</a:t>
            </a:r>
            <a:r>
              <a:rPr lang="pl-PL" dirty="0" smtClean="0"/>
              <a:t> to graf będący produktem kartezjańskim dwóch skończonych ścieżek</a:t>
            </a:r>
            <a:endParaRPr lang="pl-PL" baseline="-25000" dirty="0" smtClean="0"/>
          </a:p>
          <a:p>
            <a:r>
              <a:rPr lang="pl-PL" dirty="0" smtClean="0"/>
              <a:t>Szerokość bisekcji dla </a:t>
            </a:r>
            <a:r>
              <a:rPr lang="pl-PL" dirty="0" err="1"/>
              <a:t>P</a:t>
            </a:r>
            <a:r>
              <a:rPr lang="pl-PL" baseline="-25000" dirty="0" err="1"/>
              <a:t>n</a:t>
            </a:r>
            <a:r>
              <a:rPr lang="en-US" dirty="0"/>
              <a:t>×</a:t>
            </a:r>
            <a:r>
              <a:rPr lang="pl-PL" dirty="0" err="1" smtClean="0"/>
              <a:t>P</a:t>
            </a:r>
            <a:r>
              <a:rPr lang="pl-PL" baseline="-25000" dirty="0" err="1" smtClean="0"/>
              <a:t>n</a:t>
            </a:r>
            <a:r>
              <a:rPr lang="pl-PL" baseline="-25000" dirty="0" smtClean="0"/>
              <a:t> </a:t>
            </a:r>
            <a:r>
              <a:rPr lang="pl-PL" dirty="0" smtClean="0"/>
              <a:t> jest dobrze </a:t>
            </a:r>
            <a:r>
              <a:rPr lang="pl-PL" dirty="0" smtClean="0"/>
              <a:t>znana</a:t>
            </a:r>
          </a:p>
          <a:p>
            <a:endParaRPr lang="pl-PL" baseline="-25000" dirty="0"/>
          </a:p>
          <a:p>
            <a:endParaRPr lang="pl-PL" baseline="-25000" dirty="0" smtClean="0"/>
          </a:p>
          <a:p>
            <a:endParaRPr lang="pl-PL" baseline="-25000" dirty="0"/>
          </a:p>
          <a:p>
            <a:r>
              <a:rPr lang="pl-PL" dirty="0" smtClean="0"/>
              <a:t>Dla nieparzystego n</a:t>
            </a:r>
            <a:r>
              <a:rPr lang="en-US" dirty="0" smtClean="0"/>
              <a:t>, </a:t>
            </a:r>
            <a:r>
              <a:rPr lang="pl-PL" dirty="0" smtClean="0"/>
              <a:t>to wystarczy aby ustalić ograniczenie z dołu dla</a:t>
            </a:r>
            <a:r>
              <a:rPr lang="en-US" dirty="0" smtClean="0"/>
              <a:t> B(</a:t>
            </a:r>
            <a:r>
              <a:rPr lang="pl-PL" dirty="0" err="1"/>
              <a:t>P</a:t>
            </a:r>
            <a:r>
              <a:rPr lang="pl-PL" baseline="-25000" dirty="0" err="1"/>
              <a:t>n</a:t>
            </a:r>
            <a:r>
              <a:rPr lang="en-US" dirty="0"/>
              <a:t>×</a:t>
            </a:r>
            <a:r>
              <a:rPr lang="pl-PL" dirty="0" err="1"/>
              <a:t>P</a:t>
            </a:r>
            <a:r>
              <a:rPr lang="pl-PL" baseline="-25000" dirty="0" err="1"/>
              <a:t>n</a:t>
            </a:r>
            <a:r>
              <a:rPr lang="en-US" dirty="0" smtClean="0"/>
              <a:t>)</a:t>
            </a:r>
            <a:endParaRPr lang="pl-PL" dirty="0" smtClean="0"/>
          </a:p>
          <a:p>
            <a:r>
              <a:rPr lang="pl-PL" dirty="0" smtClean="0"/>
              <a:t>Dla parzystego</a:t>
            </a:r>
            <a:r>
              <a:rPr lang="en-US" dirty="0" smtClean="0"/>
              <a:t> </a:t>
            </a:r>
            <a:r>
              <a:rPr lang="en-US" dirty="0"/>
              <a:t>n ≥ </a:t>
            </a:r>
            <a:r>
              <a:rPr lang="en-US" dirty="0" smtClean="0"/>
              <a:t>4,</a:t>
            </a:r>
            <a:r>
              <a:rPr lang="pl-PL" dirty="0" smtClean="0"/>
              <a:t> zauważmy, że</a:t>
            </a:r>
            <a:r>
              <a:rPr lang="en-US" dirty="0" smtClean="0"/>
              <a:t> B</a:t>
            </a:r>
            <a:r>
              <a:rPr lang="pl-PL" dirty="0" smtClean="0"/>
              <a:t>[</a:t>
            </a:r>
            <a:r>
              <a:rPr lang="en-US" dirty="0" smtClean="0"/>
              <a:t>(</a:t>
            </a:r>
            <a:r>
              <a:rPr lang="en-US" dirty="0"/>
              <a:t>n</a:t>
            </a:r>
            <a:r>
              <a:rPr lang="en-US" baseline="30000" dirty="0"/>
              <a:t>2</a:t>
            </a:r>
            <a:r>
              <a:rPr lang="en-US" dirty="0"/>
              <a:t>/2)−</a:t>
            </a:r>
            <a:r>
              <a:rPr lang="en-US" dirty="0" smtClean="0"/>
              <a:t>1</a:t>
            </a:r>
            <a:r>
              <a:rPr lang="pl-PL" dirty="0" smtClean="0"/>
              <a:t>]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B</a:t>
            </a:r>
            <a:r>
              <a:rPr lang="pl-PL" dirty="0" smtClean="0"/>
              <a:t>[</a:t>
            </a:r>
            <a:r>
              <a:rPr lang="en-US" dirty="0" smtClean="0"/>
              <a:t>(n</a:t>
            </a:r>
            <a:r>
              <a:rPr lang="en-US" baseline="30000" dirty="0"/>
              <a:t>2</a:t>
            </a:r>
            <a:r>
              <a:rPr lang="en-US" dirty="0" smtClean="0"/>
              <a:t>/2</a:t>
            </a:r>
            <a:r>
              <a:rPr lang="en-US" dirty="0"/>
              <a:t>)+</a:t>
            </a:r>
            <a:r>
              <a:rPr lang="en-US" dirty="0" smtClean="0"/>
              <a:t>1</a:t>
            </a:r>
            <a:r>
              <a:rPr lang="pl-PL" dirty="0" smtClean="0"/>
              <a:t>]</a:t>
            </a:r>
            <a:r>
              <a:rPr lang="en-US" dirty="0" smtClean="0"/>
              <a:t> </a:t>
            </a:r>
            <a:r>
              <a:rPr lang="en-US" dirty="0"/>
              <a:t>= n + </a:t>
            </a:r>
            <a:r>
              <a:rPr lang="en-US" dirty="0" smtClean="0"/>
              <a:t>1</a:t>
            </a:r>
            <a:endParaRPr lang="pl-PL" dirty="0" smtClean="0"/>
          </a:p>
          <a:p>
            <a:r>
              <a:rPr lang="pl-PL" dirty="0" smtClean="0"/>
              <a:t>Korzystając z tego, że </a:t>
            </a:r>
            <a:r>
              <a:rPr lang="en-US" dirty="0"/>
              <a:t>B(G) </a:t>
            </a:r>
            <a:r>
              <a:rPr lang="en-US" dirty="0" smtClean="0"/>
              <a:t>≥</a:t>
            </a:r>
            <a:r>
              <a:rPr lang="pl-PL" dirty="0" smtClean="0"/>
              <a:t> </a:t>
            </a:r>
            <a:r>
              <a:rPr lang="en-US" dirty="0" err="1" smtClean="0"/>
              <a:t>bw</a:t>
            </a:r>
            <a:r>
              <a:rPr lang="en-US" dirty="0" smtClean="0"/>
              <a:t>(G)</a:t>
            </a:r>
            <a:r>
              <a:rPr lang="pl-PL" dirty="0" smtClean="0"/>
              <a:t> mamy, że</a:t>
            </a:r>
            <a:r>
              <a:rPr lang="en-US" dirty="0" smtClean="0"/>
              <a:t> B(</a:t>
            </a:r>
            <a:r>
              <a:rPr lang="pl-PL" dirty="0" err="1"/>
              <a:t>P</a:t>
            </a:r>
            <a:r>
              <a:rPr lang="pl-PL" baseline="-25000" dirty="0" err="1"/>
              <a:t>n</a:t>
            </a:r>
            <a:r>
              <a:rPr lang="en-US" dirty="0"/>
              <a:t>×</a:t>
            </a:r>
            <a:r>
              <a:rPr lang="pl-PL" dirty="0" err="1"/>
              <a:t>P</a:t>
            </a:r>
            <a:r>
              <a:rPr lang="pl-PL" baseline="-25000" dirty="0" err="1"/>
              <a:t>n</a:t>
            </a:r>
            <a:r>
              <a:rPr lang="en-US" dirty="0" smtClean="0"/>
              <a:t>) </a:t>
            </a:r>
            <a:r>
              <a:rPr lang="en-US" dirty="0"/>
              <a:t>≥ n + </a:t>
            </a:r>
            <a:r>
              <a:rPr lang="en-US" dirty="0" smtClean="0"/>
              <a:t>1</a:t>
            </a:r>
            <a:endParaRPr lang="pl-PL" dirty="0" smtClean="0"/>
          </a:p>
          <a:p>
            <a:r>
              <a:rPr lang="pl-PL" dirty="0" smtClean="0"/>
              <a:t>Aby otrzymać ograniczenie z góry korzystamy z faktu, że</a:t>
            </a:r>
            <a:r>
              <a:rPr lang="en-US" dirty="0" smtClean="0"/>
              <a:t> </a:t>
            </a:r>
            <a:r>
              <a:rPr lang="en-US" dirty="0" err="1" smtClean="0"/>
              <a:t>cw</a:t>
            </a:r>
            <a:r>
              <a:rPr lang="en-US" baseline="-25000" dirty="0" err="1" smtClean="0"/>
              <a:t>p</a:t>
            </a:r>
            <a:r>
              <a:rPr lang="en-US" dirty="0" smtClean="0"/>
              <a:t>(</a:t>
            </a:r>
            <a:r>
              <a:rPr lang="pl-PL" dirty="0" err="1"/>
              <a:t>P</a:t>
            </a:r>
            <a:r>
              <a:rPr lang="pl-PL" baseline="-25000" dirty="0" err="1"/>
              <a:t>n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dirty="0" smtClean="0"/>
              <a:t>1</a:t>
            </a:r>
            <a:r>
              <a:rPr lang="pl-PL" dirty="0" smtClean="0"/>
              <a:t> i wzoru dla produktów kartezjańskich</a:t>
            </a:r>
            <a:endParaRPr lang="pl-PL" baseline="-25000" dirty="0"/>
          </a:p>
          <a:p>
            <a:endParaRPr lang="pl-PL" dirty="0" smtClean="0"/>
          </a:p>
        </p:txBody>
      </p:sp>
      <p:pic>
        <p:nvPicPr>
          <p:cNvPr id="1026" name="Picture 2" descr="http://mathworld.wolfram.com/images/eps-gif/GridGraph_7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130" y="2441529"/>
            <a:ext cx="240030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77" y="3290923"/>
            <a:ext cx="6116683" cy="9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8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5.2 Czyszczenie </a:t>
            </a:r>
            <a:r>
              <a:rPr lang="pl-PL" dirty="0"/>
              <a:t>grafów będących produktem </a:t>
            </a:r>
            <a:r>
              <a:rPr lang="pl-PL" dirty="0" smtClean="0"/>
              <a:t>kartezjańskim – </a:t>
            </a:r>
            <a:r>
              <a:rPr lang="pl-PL" dirty="0" err="1" smtClean="0"/>
              <a:t>gridy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Otrzymujemy dolne i górne ograniczenie równe n+1, więc</a:t>
            </a:r>
          </a:p>
          <a:p>
            <a:r>
              <a:rPr lang="pl-PL" dirty="0" smtClean="0"/>
              <a:t>Dla każdego </a:t>
            </a:r>
            <a:r>
              <a:rPr lang="pt-BR" dirty="0" smtClean="0"/>
              <a:t>n </a:t>
            </a:r>
            <a:r>
              <a:rPr lang="pt-BR" dirty="0"/>
              <a:t>∈ N \ {1, 2}, </a:t>
            </a:r>
            <a:r>
              <a:rPr lang="pt-BR" dirty="0" smtClean="0"/>
              <a:t>B(</a:t>
            </a:r>
            <a:r>
              <a:rPr lang="pl-PL" dirty="0" err="1"/>
              <a:t>P</a:t>
            </a:r>
            <a:r>
              <a:rPr lang="pl-PL" baseline="-25000" dirty="0" err="1"/>
              <a:t>n</a:t>
            </a:r>
            <a:r>
              <a:rPr lang="en-US" dirty="0"/>
              <a:t>×</a:t>
            </a:r>
            <a:r>
              <a:rPr lang="pl-PL" dirty="0" err="1" smtClean="0"/>
              <a:t>P</a:t>
            </a:r>
            <a:r>
              <a:rPr lang="pl-PL" baseline="-25000" dirty="0" err="1" smtClean="0"/>
              <a:t>n</a:t>
            </a:r>
            <a:r>
              <a:rPr lang="pt-BR" dirty="0" smtClean="0"/>
              <a:t>) </a:t>
            </a:r>
            <a:r>
              <a:rPr lang="pt-BR" dirty="0"/>
              <a:t>= n + </a:t>
            </a:r>
            <a:r>
              <a:rPr lang="pt-BR" dirty="0" smtClean="0"/>
              <a:t>1</a:t>
            </a:r>
            <a:endParaRPr lang="pl-PL" dirty="0" smtClean="0"/>
          </a:p>
          <a:p>
            <a:r>
              <a:rPr lang="pl-PL" dirty="0" smtClean="0"/>
              <a:t>Wynik może być rozszerzony do</a:t>
            </a:r>
            <a:r>
              <a:rPr lang="en-US" dirty="0" smtClean="0"/>
              <a:t> </a:t>
            </a:r>
            <a:r>
              <a:rPr lang="pl-PL" dirty="0" smtClean="0"/>
              <a:t>kartezjańskich produktów nieizomorficznych ścieżek</a:t>
            </a:r>
            <a:endParaRPr lang="pl-PL" dirty="0"/>
          </a:p>
          <a:p>
            <a:r>
              <a:rPr lang="pl-PL" dirty="0" smtClean="0"/>
              <a:t>Dla każdego</a:t>
            </a:r>
            <a:r>
              <a:rPr lang="en-US" dirty="0" smtClean="0"/>
              <a:t> </a:t>
            </a:r>
            <a:r>
              <a:rPr lang="en-US" dirty="0"/>
              <a:t>m &gt; n ≥ 2, </a:t>
            </a:r>
            <a:r>
              <a:rPr lang="en-US" dirty="0" smtClean="0"/>
              <a:t>B(</a:t>
            </a:r>
            <a:r>
              <a:rPr lang="pl-PL" dirty="0" smtClean="0"/>
              <a:t>P</a:t>
            </a:r>
            <a:r>
              <a:rPr lang="pl-PL" baseline="-25000" dirty="0" smtClean="0"/>
              <a:t>m</a:t>
            </a:r>
            <a:r>
              <a:rPr lang="en-US" dirty="0" smtClean="0"/>
              <a:t>×</a:t>
            </a:r>
            <a:r>
              <a:rPr lang="pl-PL" dirty="0" err="1"/>
              <a:t>P</a:t>
            </a:r>
            <a:r>
              <a:rPr lang="pl-PL" baseline="-25000" dirty="0" err="1"/>
              <a:t>n</a:t>
            </a:r>
            <a:r>
              <a:rPr lang="en-US" dirty="0" smtClean="0"/>
              <a:t>) =</a:t>
            </a:r>
            <a:r>
              <a:rPr lang="pl-PL" dirty="0" smtClean="0"/>
              <a:t> </a:t>
            </a:r>
            <a:r>
              <a:rPr lang="en-US" dirty="0" smtClean="0"/>
              <a:t>n </a:t>
            </a:r>
            <a:r>
              <a:rPr lang="en-US" dirty="0"/>
              <a:t>+ </a:t>
            </a:r>
            <a:r>
              <a:rPr lang="en-US" dirty="0" smtClean="0"/>
              <a:t>1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3252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5.3 Czyszczenie </a:t>
            </a:r>
            <a:r>
              <a:rPr lang="pl-PL" dirty="0"/>
              <a:t>grafów będących produktem </a:t>
            </a:r>
            <a:r>
              <a:rPr lang="pl-PL" dirty="0" smtClean="0"/>
              <a:t>kartezjańskim – hiperkostki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smtClean="0"/>
              <a:t>Wierzchołki hiperkostki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baseline="-25000" dirty="0" err="1"/>
              <a:t>n</a:t>
            </a:r>
            <a:r>
              <a:rPr lang="en-US" dirty="0"/>
              <a:t> </a:t>
            </a:r>
            <a:r>
              <a:rPr lang="pl-PL" dirty="0" smtClean="0"/>
              <a:t>są punktami w</a:t>
            </a:r>
            <a:r>
              <a:rPr lang="en-US" dirty="0" smtClean="0"/>
              <a:t> n-</a:t>
            </a:r>
            <a:r>
              <a:rPr lang="pl-PL" dirty="0" smtClean="0"/>
              <a:t>wymiarowej</a:t>
            </a:r>
            <a:r>
              <a:rPr lang="en-US" dirty="0" smtClean="0"/>
              <a:t> </a:t>
            </a:r>
            <a:r>
              <a:rPr lang="pl-PL" dirty="0" smtClean="0"/>
              <a:t>przestrzeni. Są sąsiadami w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n</a:t>
            </a:r>
            <a:r>
              <a:rPr lang="en-US" dirty="0" smtClean="0"/>
              <a:t> </a:t>
            </a:r>
            <a:r>
              <a:rPr lang="pl-PL" dirty="0" smtClean="0"/>
              <a:t>wtedy i tylko wtedy gdy</a:t>
            </a:r>
            <a:r>
              <a:rPr lang="en-US" dirty="0" smtClean="0"/>
              <a:t> </a:t>
            </a:r>
            <a:r>
              <a:rPr lang="pl-PL" dirty="0" smtClean="0"/>
              <a:t>różnią się dokładnie na jednej współrzędnej</a:t>
            </a:r>
            <a:r>
              <a:rPr lang="en-US" dirty="0" smtClean="0"/>
              <a:t>.</a:t>
            </a:r>
            <a:endParaRPr lang="en-US" dirty="0"/>
          </a:p>
          <a:p>
            <a:r>
              <a:rPr lang="pl-PL" dirty="0" smtClean="0"/>
              <a:t>Mamy np.</a:t>
            </a:r>
            <a:r>
              <a:rPr lang="en-US" dirty="0" smtClean="0"/>
              <a:t> </a:t>
            </a:r>
            <a:r>
              <a:rPr lang="en-US" dirty="0"/>
              <a:t>Q</a:t>
            </a:r>
            <a:r>
              <a:rPr lang="en-US" baseline="-25000" dirty="0"/>
              <a:t>1</a:t>
            </a:r>
            <a:r>
              <a:rPr lang="en-US" dirty="0"/>
              <a:t> = P</a:t>
            </a:r>
            <a:r>
              <a:rPr lang="en-US" baseline="-25000" dirty="0"/>
              <a:t>2</a:t>
            </a:r>
            <a:r>
              <a:rPr lang="en-US" dirty="0"/>
              <a:t>, Q</a:t>
            </a:r>
            <a:r>
              <a:rPr lang="en-US" baseline="-25000" dirty="0"/>
              <a:t>2</a:t>
            </a:r>
            <a:r>
              <a:rPr lang="en-US" dirty="0"/>
              <a:t> = C</a:t>
            </a:r>
            <a:r>
              <a:rPr lang="en-US" baseline="-25000" dirty="0"/>
              <a:t>4</a:t>
            </a:r>
            <a:r>
              <a:rPr lang="en-US" dirty="0"/>
              <a:t>, </a:t>
            </a:r>
            <a:r>
              <a:rPr lang="pl-PL" dirty="0"/>
              <a:t>i</a:t>
            </a:r>
            <a:r>
              <a:rPr lang="en-US" dirty="0" smtClean="0"/>
              <a:t> </a:t>
            </a:r>
            <a:r>
              <a:rPr lang="en-US" dirty="0"/>
              <a:t>Q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pl-PL" dirty="0" smtClean="0"/>
              <a:t>jest sześcianem w </a:t>
            </a:r>
            <a:r>
              <a:rPr lang="en-US" dirty="0" smtClean="0"/>
              <a:t>3-</a:t>
            </a:r>
            <a:r>
              <a:rPr lang="pl-PL" dirty="0" smtClean="0"/>
              <a:t>wymiarowej przestrzeni</a:t>
            </a:r>
            <a:r>
              <a:rPr lang="en-US" dirty="0" smtClean="0"/>
              <a:t>.</a:t>
            </a:r>
            <a:endParaRPr lang="pl-PL" dirty="0" smtClean="0"/>
          </a:p>
          <a:p>
            <a:r>
              <a:rPr lang="pl-PL" dirty="0" smtClean="0"/>
              <a:t>Dla każdego</a:t>
            </a:r>
            <a:r>
              <a:rPr lang="en-US" dirty="0" smtClean="0"/>
              <a:t> </a:t>
            </a:r>
            <a:r>
              <a:rPr lang="en-US" dirty="0"/>
              <a:t>n ∈ N </a:t>
            </a:r>
            <a:r>
              <a:rPr lang="pl-PL" dirty="0" smtClean="0"/>
              <a:t>mamy własność</a:t>
            </a:r>
            <a:r>
              <a:rPr lang="en-US" dirty="0" smtClean="0"/>
              <a:t> </a:t>
            </a:r>
            <a:r>
              <a:rPr lang="en-US" dirty="0"/>
              <a:t>Q</a:t>
            </a:r>
            <a:r>
              <a:rPr lang="en-US" baseline="-25000" dirty="0"/>
              <a:t>n+1</a:t>
            </a:r>
            <a:r>
              <a:rPr lang="en-US" dirty="0"/>
              <a:t> = </a:t>
            </a:r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r>
              <a:rPr lang="en-US" dirty="0" smtClean="0"/>
              <a:t>Q</a:t>
            </a:r>
            <a:r>
              <a:rPr lang="en-US" baseline="-25000" dirty="0" smtClean="0"/>
              <a:t>n</a:t>
            </a:r>
            <a:endParaRPr lang="en-US" dirty="0"/>
          </a:p>
          <a:p>
            <a:r>
              <a:rPr lang="pl-PL" dirty="0" smtClean="0"/>
              <a:t>W </a:t>
            </a:r>
            <a:r>
              <a:rPr lang="en-US" dirty="0" smtClean="0"/>
              <a:t>[</a:t>
            </a:r>
            <a:r>
              <a:rPr lang="pl-PL" dirty="0" smtClean="0"/>
              <a:t>4</a:t>
            </a:r>
            <a:r>
              <a:rPr lang="en-US" dirty="0" smtClean="0"/>
              <a:t>] </a:t>
            </a:r>
            <a:r>
              <a:rPr lang="pl-PL" dirty="0" smtClean="0"/>
              <a:t>pokazano, że </a:t>
            </a:r>
            <a:r>
              <a:rPr lang="en-US" dirty="0" err="1" smtClean="0"/>
              <a:t>cw</a:t>
            </a:r>
            <a:r>
              <a:rPr lang="en-US" dirty="0" smtClean="0"/>
              <a:t>(</a:t>
            </a:r>
            <a:r>
              <a:rPr lang="en-US" dirty="0" err="1" smtClean="0"/>
              <a:t>Q</a:t>
            </a:r>
            <a:r>
              <a:rPr lang="en-US" baseline="-25000" dirty="0" err="1" smtClean="0"/>
              <a:t>n</a:t>
            </a:r>
            <a:r>
              <a:rPr lang="en-US" dirty="0"/>
              <a:t>) = </a:t>
            </a:r>
            <a:r>
              <a:rPr lang="en-US" dirty="0" smtClean="0"/>
              <a:t>2</a:t>
            </a:r>
            <a:r>
              <a:rPr lang="pl-PL" dirty="0" smtClean="0"/>
              <a:t>/</a:t>
            </a:r>
            <a:r>
              <a:rPr lang="en-US" dirty="0" smtClean="0"/>
              <a:t>3 </a:t>
            </a:r>
            <a:r>
              <a:rPr lang="en-US" dirty="0"/>
              <a:t>(2n −a) </a:t>
            </a:r>
            <a:r>
              <a:rPr lang="pl-PL" dirty="0" smtClean="0"/>
              <a:t>gdzie</a:t>
            </a:r>
            <a:r>
              <a:rPr lang="en-US" dirty="0" smtClean="0"/>
              <a:t> </a:t>
            </a:r>
            <a:r>
              <a:rPr lang="en-US" dirty="0"/>
              <a:t>a = 1 </a:t>
            </a:r>
            <a:r>
              <a:rPr lang="pl-PL" dirty="0" smtClean="0"/>
              <a:t>jeśli n jest parzyste</a:t>
            </a:r>
            <a:r>
              <a:rPr lang="en-US" dirty="0" smtClean="0"/>
              <a:t> </a:t>
            </a:r>
            <a:r>
              <a:rPr lang="pl-PL" dirty="0" smtClean="0"/>
              <a:t>i</a:t>
            </a:r>
            <a:r>
              <a:rPr lang="en-US" dirty="0" smtClean="0"/>
              <a:t> </a:t>
            </a:r>
            <a:r>
              <a:rPr lang="en-US" dirty="0"/>
              <a:t>a = </a:t>
            </a:r>
            <a:r>
              <a:rPr lang="en-US" dirty="0" smtClean="0"/>
              <a:t>½</a:t>
            </a:r>
            <a:r>
              <a:rPr lang="pl-PL" dirty="0" smtClean="0"/>
              <a:t> w innym wypadku</a:t>
            </a:r>
          </a:p>
          <a:p>
            <a:r>
              <a:rPr lang="pl-PL" dirty="0" smtClean="0"/>
              <a:t>Wiemy, że</a:t>
            </a:r>
            <a:r>
              <a:rPr lang="en-US" dirty="0" smtClean="0"/>
              <a:t> </a:t>
            </a:r>
            <a:r>
              <a:rPr lang="en-US" dirty="0"/>
              <a:t>B(</a:t>
            </a:r>
            <a:r>
              <a:rPr lang="en-US" dirty="0" err="1"/>
              <a:t>Q</a:t>
            </a:r>
            <a:r>
              <a:rPr lang="en-US" baseline="-25000" dirty="0" err="1"/>
              <a:t>n</a:t>
            </a:r>
            <a:r>
              <a:rPr lang="en-US" dirty="0"/>
              <a:t>) ≥ </a:t>
            </a:r>
            <a:r>
              <a:rPr lang="en-US" dirty="0" err="1"/>
              <a:t>cw</a:t>
            </a:r>
            <a:r>
              <a:rPr lang="en-US" dirty="0"/>
              <a:t>(G) </a:t>
            </a:r>
            <a:r>
              <a:rPr lang="pl-PL" dirty="0" smtClean="0"/>
              <a:t>co daje nam ograniczenie z dołu</a:t>
            </a:r>
          </a:p>
          <a:p>
            <a:r>
              <a:rPr lang="pl-PL" dirty="0" smtClean="0"/>
              <a:t>Pokażemy, że ograniczenie z dołu w postaci </a:t>
            </a:r>
            <a:r>
              <a:rPr lang="en-US" dirty="0" err="1" smtClean="0"/>
              <a:t>cw</a:t>
            </a:r>
            <a:r>
              <a:rPr lang="pl-PL" baseline="-25000" dirty="0" smtClean="0"/>
              <a:t>p</a:t>
            </a:r>
            <a:r>
              <a:rPr lang="en-US" dirty="0" smtClean="0"/>
              <a:t>(G)</a:t>
            </a:r>
            <a:r>
              <a:rPr lang="pl-PL" dirty="0" smtClean="0"/>
              <a:t> wynosi dokładnie tyle samo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2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5.3 Czyszczenie </a:t>
            </a:r>
            <a:r>
              <a:rPr lang="pl-PL" dirty="0"/>
              <a:t>grafów będących produktem </a:t>
            </a:r>
            <a:r>
              <a:rPr lang="pl-PL" dirty="0" smtClean="0"/>
              <a:t>kartezjańskim – hiperkostki</a:t>
            </a:r>
            <a:endParaRPr lang="en-US" dirty="0"/>
          </a:p>
        </p:txBody>
      </p:sp>
      <p:pic>
        <p:nvPicPr>
          <p:cNvPr id="5122" name="Picture 2" descr="HypercubeGrap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8" y="5325925"/>
            <a:ext cx="48291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5/58/Hypercube_petrie_polygo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64" y="1696062"/>
            <a:ext cx="5323020" cy="51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upload.wikimedia.org/wikipedia/commons/d/d7/8-cell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90" y="2293869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80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1. Wstęp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smtClean="0"/>
              <a:t>W problemie czyszczenia grafu szczotki czyszczą graf poprzez trawersowanie go zgodnie z określonymi regułami</a:t>
            </a:r>
            <a:endParaRPr lang="en-US" dirty="0"/>
          </a:p>
          <a:p>
            <a:r>
              <a:rPr lang="pl-PL" dirty="0" smtClean="0"/>
              <a:t>Pojawiają się ciekawe problemy typu wyznaczenie minimalnej liczby szczotek potrzebnej aby oczyścić cały graf. Ta wielkość jest nazywana „the </a:t>
            </a:r>
            <a:r>
              <a:rPr lang="pl-PL" dirty="0" err="1" smtClean="0"/>
              <a:t>brushing</a:t>
            </a:r>
            <a:r>
              <a:rPr lang="pl-PL" dirty="0" smtClean="0"/>
              <a:t> </a:t>
            </a:r>
            <a:r>
              <a:rPr lang="pl-PL" dirty="0" err="1" smtClean="0"/>
              <a:t>number</a:t>
            </a:r>
            <a:r>
              <a:rPr lang="pl-PL" dirty="0" smtClean="0"/>
              <a:t>” – „liczba szczotkująca grafu” (moje wolne tłumaczenie)</a:t>
            </a:r>
          </a:p>
          <a:p>
            <a:r>
              <a:rPr lang="pl-PL" dirty="0" smtClean="0"/>
              <a:t>W tej pracy została przedstawiona nowa odmiana problemu szczotkowania grafu w której jeden wierzchołek jest czyszczony na raz ale więcej niż jedna szczotka może trawersować brudną krawędź</a:t>
            </a:r>
          </a:p>
          <a:p>
            <a:r>
              <a:rPr lang="pl-PL" dirty="0" smtClean="0"/>
              <a:t>W pracy udało się wyznaczyć liczbę szczotkującą dla grafów będących wynikiem produktu kartezjańskiego, drzew jak i wyznaczono górną i dolną granicę dla przypadku ogólnego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5.3 Czyszczenie </a:t>
            </a:r>
            <a:r>
              <a:rPr lang="pl-PL" dirty="0"/>
              <a:t>grafów będących produktem </a:t>
            </a:r>
            <a:r>
              <a:rPr lang="pl-PL" dirty="0" smtClean="0"/>
              <a:t>kartezjańskim – hiperkostki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l-PL" dirty="0" smtClean="0"/>
                  <a:t>Dla każdego </a:t>
                </a:r>
                <a:r>
                  <a:rPr lang="en-US" dirty="0" smtClean="0"/>
                  <a:t>n </a:t>
                </a:r>
                <a:r>
                  <a:rPr lang="en-US" dirty="0"/>
                  <a:t>∈ </a:t>
                </a:r>
                <a:r>
                  <a:rPr lang="en-US" dirty="0" smtClean="0"/>
                  <a:t>N</a:t>
                </a:r>
                <a:r>
                  <a:rPr lang="pl-PL" dirty="0" smtClean="0"/>
                  <a:t>, </a:t>
                </a:r>
                <a:r>
                  <a:rPr lang="en-US" dirty="0" smtClean="0"/>
                  <a:t>B(</a:t>
                </a:r>
                <a:r>
                  <a:rPr lang="en-US" dirty="0" err="1" smtClean="0"/>
                  <a:t>Q</a:t>
                </a:r>
                <a:r>
                  <a:rPr lang="en-US" baseline="-25000" dirty="0" err="1" smtClean="0"/>
                  <a:t>n</a:t>
                </a:r>
                <a:r>
                  <a:rPr lang="en-US" dirty="0" smtClean="0"/>
                  <a:t>) </a:t>
                </a:r>
                <a:r>
                  <a:rPr lang="en-US" dirty="0"/>
                  <a:t>= </a:t>
                </a:r>
                <a:r>
                  <a:rPr lang="en-US" dirty="0" err="1" smtClean="0"/>
                  <a:t>r</a:t>
                </a:r>
                <a:r>
                  <a:rPr lang="en-US" baseline="-25000" dirty="0" err="1"/>
                  <a:t>n</a:t>
                </a:r>
                <a:r>
                  <a:rPr lang="en-US" dirty="0" smtClean="0"/>
                  <a:t>, </a:t>
                </a:r>
                <a:r>
                  <a:rPr lang="pl-PL" dirty="0" smtClean="0"/>
                  <a:t>gdzie</a:t>
                </a:r>
              </a:p>
              <a:p>
                <a14:m>
                  <m:oMath xmlns:m="http://schemas.openxmlformats.org/officeDocument/2006/math">
                    <m:r>
                      <a:rPr lang="pl-PL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"/>
                        <m:ctrlPr>
                          <a:rPr lang="pl-PL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l-PL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pl-PL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l-PL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pl-PL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pl-PL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l-PL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l-PL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pl-PL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pl-PL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,          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f>
                              <m:fPr>
                                <m:ctrlPr>
                                  <a:rPr lang="pl-PL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l-PL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pl-PL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pl-PL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l-PL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l-PL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pl-PL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pl-PL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l-PL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l-PL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l-PL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pl-PL" dirty="0" smtClean="0"/>
              </a:p>
              <a:p>
                <a:r>
                  <a:rPr lang="pl-PL" dirty="0" smtClean="0"/>
                  <a:t>Dowód:</a:t>
                </a:r>
              </a:p>
              <a:p>
                <a:pPr lvl="1"/>
                <a:r>
                  <a:rPr lang="pl-PL" dirty="0" smtClean="0"/>
                  <a:t>Jak zostało powiedziane wystarczy pokazać, że </a:t>
                </a:r>
                <a:r>
                  <a:rPr lang="en-US" dirty="0" err="1" smtClean="0"/>
                  <a:t>cw</a:t>
                </a:r>
                <a:r>
                  <a:rPr lang="en-US" baseline="-25000" dirty="0" err="1" smtClean="0"/>
                  <a:t>p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Q</a:t>
                </a:r>
                <a:r>
                  <a:rPr lang="en-US" baseline="-25000" dirty="0" err="1"/>
                  <a:t>n</a:t>
                </a:r>
                <a:r>
                  <a:rPr lang="en-US" dirty="0" smtClean="0"/>
                  <a:t>) </a:t>
                </a:r>
                <a:r>
                  <a:rPr lang="en-US" dirty="0"/>
                  <a:t>≤ </a:t>
                </a:r>
                <a:r>
                  <a:rPr lang="en-US" dirty="0" err="1" smtClean="0"/>
                  <a:t>r</a:t>
                </a:r>
                <a:r>
                  <a:rPr lang="en-US" baseline="-25000" dirty="0" err="1"/>
                  <a:t>n</a:t>
                </a:r>
                <a:r>
                  <a:rPr lang="en-US" dirty="0" smtClean="0"/>
                  <a:t> </a:t>
                </a:r>
                <a:r>
                  <a:rPr lang="pl-PL" dirty="0" smtClean="0"/>
                  <a:t>dla każdego</a:t>
                </a:r>
                <a:r>
                  <a:rPr lang="en-US" dirty="0" smtClean="0"/>
                  <a:t> </a:t>
                </a:r>
                <a:r>
                  <a:rPr lang="en-US" dirty="0"/>
                  <a:t>n ∈ </a:t>
                </a:r>
                <a:r>
                  <a:rPr lang="en-US" dirty="0" smtClean="0"/>
                  <a:t>N</a:t>
                </a:r>
                <a:endParaRPr lang="pl-PL" dirty="0" smtClean="0"/>
              </a:p>
              <a:p>
                <a:pPr lvl="1"/>
                <a:r>
                  <a:rPr lang="pl-PL" dirty="0" smtClean="0"/>
                  <a:t>Dowód jest przez indukcję dla n</a:t>
                </a:r>
              </a:p>
              <a:p>
                <a:pPr lvl="1"/>
                <a:r>
                  <a:rPr lang="pl-PL" dirty="0" smtClean="0"/>
                  <a:t>Dla n=1 </a:t>
                </a:r>
                <a:r>
                  <a:rPr lang="en-US" dirty="0" err="1"/>
                  <a:t>cw</a:t>
                </a:r>
                <a:r>
                  <a:rPr lang="en-US" baseline="-25000" dirty="0" err="1"/>
                  <a:t>p</a:t>
                </a:r>
                <a:r>
                  <a:rPr lang="en-US" dirty="0"/>
                  <a:t>(Q</a:t>
                </a:r>
                <a:r>
                  <a:rPr lang="en-US" baseline="-25000" dirty="0"/>
                  <a:t>1</a:t>
                </a:r>
                <a:r>
                  <a:rPr lang="en-US" dirty="0"/>
                  <a:t>) = </a:t>
                </a:r>
                <a:r>
                  <a:rPr lang="en-US" dirty="0" err="1" smtClean="0"/>
                  <a:t>cw</a:t>
                </a:r>
                <a:r>
                  <a:rPr lang="en-US" baseline="-25000" dirty="0" err="1"/>
                  <a:t>p</a:t>
                </a:r>
                <a:r>
                  <a:rPr lang="en-US" baseline="-25000" dirty="0"/>
                  <a:t> </a:t>
                </a:r>
                <a:r>
                  <a:rPr lang="en-US" dirty="0" smtClean="0"/>
                  <a:t>(</a:t>
                </a:r>
                <a:r>
                  <a:rPr lang="en-US" dirty="0"/>
                  <a:t>K</a:t>
                </a:r>
                <a:r>
                  <a:rPr lang="en-US" baseline="-25000" dirty="0"/>
                  <a:t>2</a:t>
                </a:r>
                <a:r>
                  <a:rPr lang="en-US" dirty="0"/>
                  <a:t>) = </a:t>
                </a:r>
                <a:r>
                  <a:rPr lang="en-US" dirty="0" smtClean="0"/>
                  <a:t>1</a:t>
                </a:r>
                <a:endParaRPr lang="pl-PL" dirty="0" smtClean="0"/>
              </a:p>
              <a:p>
                <a:pPr lvl="1"/>
                <a:r>
                  <a:rPr lang="pl-PL" dirty="0" smtClean="0"/>
                  <a:t>Dla n&gt;=2 korzystamy ze wzoru dla produktów kartezjańskich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2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5.3 Czyszczenie </a:t>
            </a:r>
            <a:r>
              <a:rPr lang="pl-PL" dirty="0"/>
              <a:t>grafów będących produktem </a:t>
            </a:r>
            <a:r>
              <a:rPr lang="pl-PL" dirty="0" smtClean="0"/>
              <a:t>kartezjańskim – hiperkostki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Dowód c.d.</a:t>
            </a:r>
          </a:p>
          <a:p>
            <a:r>
              <a:rPr lang="en-US" dirty="0" err="1"/>
              <a:t>cw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Q</a:t>
            </a:r>
            <a:r>
              <a:rPr lang="en-US" baseline="-25000" dirty="0" err="1"/>
              <a:t>n</a:t>
            </a:r>
            <a:r>
              <a:rPr lang="en-US" dirty="0"/>
              <a:t>) = </a:t>
            </a:r>
            <a:r>
              <a:rPr lang="en-US" dirty="0" err="1" smtClean="0"/>
              <a:t>cw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 smtClean="0"/>
              <a:t>(</a:t>
            </a:r>
            <a:r>
              <a:rPr lang="en-US" dirty="0"/>
              <a:t>Q</a:t>
            </a:r>
            <a:r>
              <a:rPr lang="en-US" baseline="-25000" dirty="0"/>
              <a:t>n−1</a:t>
            </a:r>
            <a:r>
              <a:rPr lang="en-US" dirty="0"/>
              <a:t>K</a:t>
            </a:r>
            <a:r>
              <a:rPr lang="en-US" baseline="-25000" dirty="0"/>
              <a:t>2</a:t>
            </a:r>
            <a:r>
              <a:rPr lang="en-US" dirty="0"/>
              <a:t>) ≤ </a:t>
            </a:r>
            <a:r>
              <a:rPr lang="en-US" dirty="0" smtClean="0"/>
              <a:t>2cw</a:t>
            </a:r>
            <a:r>
              <a:rPr lang="en-US" baseline="-25000" dirty="0"/>
              <a:t>p </a:t>
            </a:r>
            <a:r>
              <a:rPr lang="en-US" dirty="0" smtClean="0"/>
              <a:t>(Q</a:t>
            </a:r>
            <a:r>
              <a:rPr lang="en-US" baseline="-25000" dirty="0"/>
              <a:t>n−1</a:t>
            </a:r>
            <a:r>
              <a:rPr lang="en-US" dirty="0" smtClean="0"/>
              <a:t>) </a:t>
            </a:r>
            <a:r>
              <a:rPr lang="en-US" dirty="0"/>
              <a:t>+ 1</a:t>
            </a:r>
            <a:r>
              <a:rPr lang="en-US" dirty="0" smtClean="0"/>
              <a:t>,</a:t>
            </a:r>
            <a:r>
              <a:rPr lang="pl-PL" dirty="0" smtClean="0"/>
              <a:t> ponieważ </a:t>
            </a:r>
            <a:r>
              <a:rPr lang="en-US" dirty="0" err="1"/>
              <a:t>cw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 smtClean="0"/>
              <a:t>(K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r>
              <a:rPr lang="pl-PL" dirty="0" smtClean="0"/>
              <a:t>=1</a:t>
            </a:r>
          </a:p>
          <a:p>
            <a:r>
              <a:rPr lang="en-US" dirty="0" smtClean="0"/>
              <a:t> </a:t>
            </a:r>
            <a:r>
              <a:rPr lang="pl-PL" dirty="0" smtClean="0"/>
              <a:t>Założenie, że: </a:t>
            </a:r>
            <a:r>
              <a:rPr lang="en-US" dirty="0" err="1" smtClean="0"/>
              <a:t>cw</a:t>
            </a:r>
            <a:r>
              <a:rPr lang="en-US" baseline="-25000" dirty="0" err="1" smtClean="0"/>
              <a:t>p</a:t>
            </a:r>
            <a:r>
              <a:rPr lang="en-US" dirty="0" smtClean="0"/>
              <a:t>(</a:t>
            </a:r>
            <a:r>
              <a:rPr lang="en-US" dirty="0" err="1" smtClean="0"/>
              <a:t>Q</a:t>
            </a:r>
            <a:r>
              <a:rPr lang="en-US" baseline="-25000" dirty="0" err="1" smtClean="0"/>
              <a:t>n</a:t>
            </a:r>
            <a:r>
              <a:rPr lang="en-US" dirty="0"/>
              <a:t>) </a:t>
            </a:r>
            <a:r>
              <a:rPr lang="en-US" dirty="0" smtClean="0"/>
              <a:t>≤ </a:t>
            </a:r>
            <a:r>
              <a:rPr lang="en-US" dirty="0"/>
              <a:t>2cw</a:t>
            </a:r>
            <a:r>
              <a:rPr lang="en-US" baseline="-25000" dirty="0"/>
              <a:t>p </a:t>
            </a:r>
            <a:r>
              <a:rPr lang="en-US" dirty="0"/>
              <a:t>(Q</a:t>
            </a:r>
            <a:r>
              <a:rPr lang="en-US" baseline="-25000" dirty="0"/>
              <a:t>n−1</a:t>
            </a:r>
            <a:r>
              <a:rPr lang="en-US" dirty="0" smtClean="0"/>
              <a:t>)</a:t>
            </a:r>
            <a:r>
              <a:rPr lang="pl-PL" dirty="0" smtClean="0"/>
              <a:t> dla n=2k</a:t>
            </a:r>
          </a:p>
          <a:p>
            <a:endParaRPr lang="pl-PL" dirty="0"/>
          </a:p>
          <a:p>
            <a:endParaRPr lang="pl-PL" dirty="0" smtClean="0"/>
          </a:p>
          <a:p>
            <a:r>
              <a:rPr lang="en-US" dirty="0" err="1"/>
              <a:t>cw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Q</a:t>
            </a:r>
            <a:r>
              <a:rPr lang="en-US" baseline="-25000" dirty="0" err="1"/>
              <a:t>n</a:t>
            </a:r>
            <a:r>
              <a:rPr lang="en-US" dirty="0"/>
              <a:t>) ≤ </a:t>
            </a:r>
            <a:r>
              <a:rPr lang="en-US" dirty="0" err="1" smtClean="0"/>
              <a:t>r</a:t>
            </a:r>
            <a:r>
              <a:rPr lang="en-US" baseline="-25000" dirty="0" err="1"/>
              <a:t>n</a:t>
            </a:r>
            <a:r>
              <a:rPr lang="en-US" dirty="0" smtClean="0"/>
              <a:t> </a:t>
            </a:r>
            <a:r>
              <a:rPr lang="pl-PL" dirty="0" smtClean="0"/>
              <a:t>dla każdego</a:t>
            </a:r>
            <a:r>
              <a:rPr lang="en-US" dirty="0" smtClean="0"/>
              <a:t> </a:t>
            </a:r>
            <a:r>
              <a:rPr lang="en-US" dirty="0"/>
              <a:t>n ∈ </a:t>
            </a:r>
            <a:r>
              <a:rPr lang="en-US" dirty="0" smtClean="0"/>
              <a:t>N</a:t>
            </a:r>
            <a:endParaRPr lang="pl-PL" dirty="0" smtClean="0"/>
          </a:p>
          <a:p>
            <a:r>
              <a:rPr lang="pl-PL" dirty="0" smtClean="0"/>
              <a:t>Teraz wystarczy pokazać, że dla każdego parzystego</a:t>
            </a:r>
            <a:r>
              <a:rPr lang="en-US" dirty="0" smtClean="0"/>
              <a:t> </a:t>
            </a:r>
            <a:r>
              <a:rPr lang="en-US" dirty="0"/>
              <a:t>n ∈ N, </a:t>
            </a:r>
            <a:r>
              <a:rPr lang="en-US" dirty="0" err="1"/>
              <a:t>cw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Q</a:t>
            </a:r>
            <a:r>
              <a:rPr lang="en-US" baseline="-25000" dirty="0" err="1"/>
              <a:t>n</a:t>
            </a:r>
            <a:r>
              <a:rPr lang="en-US" dirty="0" smtClean="0"/>
              <a:t>)</a:t>
            </a:r>
            <a:r>
              <a:rPr lang="pl-PL" dirty="0" smtClean="0"/>
              <a:t> jest parzyste</a:t>
            </a:r>
            <a:endParaRPr lang="pl-PL" dirty="0"/>
          </a:p>
          <a:p>
            <a:endParaRPr lang="pl-PL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5440"/>
            <a:ext cx="3924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5.3 Czyszczenie </a:t>
            </a:r>
            <a:r>
              <a:rPr lang="pl-PL" dirty="0"/>
              <a:t>grafów będących produktem </a:t>
            </a:r>
            <a:r>
              <a:rPr lang="pl-PL" dirty="0" smtClean="0"/>
              <a:t>kartezjańskim – hiperkostki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l-PL" dirty="0" smtClean="0"/>
              <a:t>Pokażemy, że</a:t>
            </a:r>
            <a:r>
              <a:rPr lang="en-US" dirty="0" smtClean="0"/>
              <a:t>|</a:t>
            </a:r>
            <a:r>
              <a:rPr lang="en-US" dirty="0" err="1" smtClean="0"/>
              <a:t>γ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en-US" dirty="0"/>
              <a:t>| </a:t>
            </a:r>
            <a:r>
              <a:rPr lang="pl-PL" dirty="0" smtClean="0"/>
              <a:t>jest parzyste dla każdego t</a:t>
            </a:r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Skoro każdy wierzchołek ma stopień </a:t>
            </a:r>
            <a:r>
              <a:rPr lang="en-US" dirty="0" smtClean="0"/>
              <a:t>n</a:t>
            </a:r>
            <a:r>
              <a:rPr lang="en-US" dirty="0"/>
              <a:t>, |γ</a:t>
            </a:r>
            <a:r>
              <a:rPr lang="en-US" baseline="-25000" dirty="0"/>
              <a:t>1</a:t>
            </a:r>
            <a:r>
              <a:rPr lang="en-US" dirty="0"/>
              <a:t>| = </a:t>
            </a:r>
            <a:r>
              <a:rPr lang="en-US" dirty="0" smtClean="0"/>
              <a:t>n</a:t>
            </a:r>
            <a:r>
              <a:rPr lang="pl-PL" dirty="0" smtClean="0"/>
              <a:t> jest parzyste</a:t>
            </a:r>
            <a:r>
              <a:rPr lang="en-US" dirty="0" smtClean="0"/>
              <a:t>. </a:t>
            </a:r>
            <a:r>
              <a:rPr lang="pl-PL" dirty="0" smtClean="0"/>
              <a:t>Załóżmy teraz, że</a:t>
            </a:r>
            <a:r>
              <a:rPr lang="en-US" dirty="0" smtClean="0"/>
              <a:t>|</a:t>
            </a:r>
            <a:r>
              <a:rPr lang="en-US" dirty="0" err="1" smtClean="0"/>
              <a:t>γ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en-US" dirty="0"/>
              <a:t>| </a:t>
            </a:r>
            <a:r>
              <a:rPr lang="pl-PL" dirty="0" smtClean="0"/>
              <a:t>jest parzyste i są 3 krawędzie z wierzchołków</a:t>
            </a:r>
          </a:p>
          <a:p>
            <a:r>
              <a:rPr lang="en-US" dirty="0" smtClean="0"/>
              <a:t>f (u) &lt; t + 1 </a:t>
            </a:r>
            <a:r>
              <a:rPr lang="pl-PL" dirty="0" smtClean="0"/>
              <a:t>do wierzchołka v z </a:t>
            </a:r>
            <a:r>
              <a:rPr lang="en-US" dirty="0" smtClean="0"/>
              <a:t>f (v) = t + 1. </a:t>
            </a:r>
            <a:r>
              <a:rPr lang="pl-PL" dirty="0" smtClean="0"/>
              <a:t>Z tego wynika, że jest </a:t>
            </a:r>
            <a:r>
              <a:rPr lang="en-US" dirty="0" smtClean="0"/>
              <a:t>n − k </a:t>
            </a:r>
            <a:r>
              <a:rPr lang="pl-PL" dirty="0" smtClean="0"/>
              <a:t>krawędzi z wierzchołka v z </a:t>
            </a:r>
            <a:r>
              <a:rPr lang="en-US" dirty="0" smtClean="0"/>
              <a:t>f (v) = t + 1 </a:t>
            </a:r>
            <a:r>
              <a:rPr lang="pl-PL" dirty="0" smtClean="0"/>
              <a:t>do wierzchołków z </a:t>
            </a:r>
            <a:r>
              <a:rPr lang="en-US" dirty="0" smtClean="0"/>
              <a:t>f </a:t>
            </a:r>
            <a:r>
              <a:rPr lang="en-US" dirty="0"/>
              <a:t>(u) &gt; t + </a:t>
            </a:r>
            <a:r>
              <a:rPr lang="en-US" dirty="0" smtClean="0"/>
              <a:t>1</a:t>
            </a:r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Co je parzyste, ponieważ każdy człon jest parzysty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97" y="2341653"/>
            <a:ext cx="8867775" cy="712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34" y="5163137"/>
            <a:ext cx="9604424" cy="6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8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" y="0"/>
            <a:ext cx="10515600" cy="1325563"/>
          </a:xfrm>
        </p:spPr>
        <p:txBody>
          <a:bodyPr/>
          <a:lstStyle/>
          <a:p>
            <a:r>
              <a:rPr lang="pl-PL" dirty="0"/>
              <a:t>7</a:t>
            </a:r>
            <a:r>
              <a:rPr lang="pl-PL" dirty="0" smtClean="0"/>
              <a:t>. </a:t>
            </a:r>
            <a:r>
              <a:rPr lang="pl-PL" dirty="0" smtClean="0"/>
              <a:t>Podsumowanie (1)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0520" y="1175656"/>
                <a:ext cx="11841480" cy="568234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pl-PL" dirty="0" smtClean="0"/>
                  <a:t>W ogólnym przypadku: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𝑐𝑤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pl-PL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pl-P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  <m:brk m:alnAt="7"/>
                              </m:rPr>
                              <a:rPr lang="pl-PL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d>
                              <m:dPr>
                                <m:ctrlPr>
                                  <a:rPr lang="pl-P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brk m:alnAt="7"/>
                          </m:rP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𝑒𝑣𝑒𝑛</m:t>
                        </m:r>
                      </m:sub>
                      <m:sup/>
                      <m:e>
                        <m:f>
                          <m:fPr>
                            <m:ctrlPr>
                              <a:rPr lang="pl-PL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pl-P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l-PL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nary>
                  </m:oMath>
                </a14:m>
                <a:endParaRPr lang="pl-PL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l-PL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pl-PL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l-PL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l-PL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pl-PL" dirty="0" smtClean="0"/>
              </a:p>
              <a:p>
                <a:r>
                  <a:rPr lang="pl-PL" dirty="0" smtClean="0"/>
                  <a:t>Dla produktów kartezjańskich: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𝑐𝑤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baseline="-2500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≤ 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  <m:r>
                      <a:rPr lang="en-US" i="1" dirty="0" err="1">
                        <a:latin typeface="Cambria Math" panose="02040503050406030204" pitchFamily="18" charset="0"/>
                      </a:rPr>
                      <m:t>𝑐𝑤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baseline="-25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𝑐𝑤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baseline="-2500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pl-PL" dirty="0" smtClean="0"/>
              </a:p>
              <a:p>
                <a:r>
                  <a:rPr lang="pl-PL" dirty="0" smtClean="0"/>
                  <a:t>Dla </a:t>
                </a:r>
                <a:r>
                  <a:rPr lang="pl-PL" dirty="0" err="1" smtClean="0"/>
                  <a:t>g</a:t>
                </a:r>
                <a:r>
                  <a:rPr lang="pl-PL" dirty="0" err="1" smtClean="0"/>
                  <a:t>ridów</a:t>
                </a:r>
                <a:endParaRPr lang="pl-PL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baseline="30000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l-PL" i="1" baseline="30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baseline="3000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l-PL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pl-PL" dirty="0" smtClean="0"/>
              </a:p>
              <a:p>
                <a:r>
                  <a:rPr lang="pl-PL" dirty="0" smtClean="0"/>
                  <a:t>Dla hiperkostek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 baseline="-25000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l-PL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l-PL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l-PL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pl-PL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l-PL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pl-PL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pl-PL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l-P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l-PL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pl-PL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pl-PL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,          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f>
                              <m:fPr>
                                <m:ctrlPr>
                                  <a:rPr lang="pl-PL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l-PL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pl-PL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pl-PL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l-PL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l-PL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pl-PL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pl-PL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l-P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l-PL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l-PL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pl-PL" dirty="0" smtClean="0"/>
              </a:p>
              <a:p>
                <a:r>
                  <a:rPr lang="pl-PL" dirty="0" smtClean="0"/>
                  <a:t>Dla drzew (o parzystej liczbie liści):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pl-PL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num>
                      <m:den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l-PL" dirty="0" smtClean="0"/>
              </a:p>
              <a:p>
                <a:r>
                  <a:rPr lang="pl-PL" dirty="0"/>
                  <a:t>Dla drzew (o </a:t>
                </a:r>
                <a:r>
                  <a:rPr lang="pl-PL" dirty="0" smtClean="0"/>
                  <a:t>nieparzystej </a:t>
                </a:r>
                <a:r>
                  <a:rPr lang="pl-PL" dirty="0"/>
                  <a:t>liczbie liści</a:t>
                </a:r>
                <a:r>
                  <a:rPr lang="pl-PL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pl-PL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pl-PL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l-PL" dirty="0" smtClean="0"/>
              </a:p>
              <a:p>
                <a:pPr marL="457200" lvl="1" indent="0">
                  <a:buNone/>
                </a:pPr>
                <a:endParaRPr lang="pl-PL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520" y="1175656"/>
                <a:ext cx="11841480" cy="5682343"/>
              </a:xfrm>
              <a:blipFill rotWithShape="0">
                <a:blip r:embed="rId2"/>
                <a:stretch>
                  <a:fillRect l="-618" t="-2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2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7</a:t>
            </a:r>
            <a:r>
              <a:rPr lang="pl-PL" dirty="0" smtClean="0"/>
              <a:t>. </a:t>
            </a:r>
            <a:r>
              <a:rPr lang="pl-PL" dirty="0" smtClean="0"/>
              <a:t>Podsumowanie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728" y="1593667"/>
            <a:ext cx="11092543" cy="5024848"/>
          </a:xfrm>
        </p:spPr>
        <p:txBody>
          <a:bodyPr>
            <a:normAutofit fontScale="92500" lnSpcReduction="10000"/>
          </a:bodyPr>
          <a:lstStyle/>
          <a:p>
            <a:r>
              <a:rPr lang="pl-PL" dirty="0" smtClean="0"/>
              <a:t>Problem jest niezwykle ciekawy i stosunkowo niezbadany / mało znany (różne modele, różne wyniki)</a:t>
            </a:r>
          </a:p>
          <a:p>
            <a:r>
              <a:rPr lang="pl-PL" dirty="0" smtClean="0"/>
              <a:t>Dla konkretnych grafów udaje się wyznaczyć dokładnie liczbę szczotkującą grafu lub przynajmniej górną/dolną </a:t>
            </a:r>
            <a:r>
              <a:rPr lang="pl-PL" dirty="0" smtClean="0"/>
              <a:t>granicę</a:t>
            </a:r>
            <a:endParaRPr lang="pl-PL" dirty="0" smtClean="0"/>
          </a:p>
          <a:p>
            <a:r>
              <a:rPr lang="pl-PL" dirty="0" smtClean="0"/>
              <a:t>Pozornie proste d</a:t>
            </a:r>
            <a:r>
              <a:rPr lang="pl-PL" dirty="0" smtClean="0"/>
              <a:t>rzewa okazały się najbardziej nietrywialne z rozpatrywanych przypadków</a:t>
            </a:r>
          </a:p>
          <a:p>
            <a:r>
              <a:rPr lang="pl-PL" dirty="0" smtClean="0"/>
              <a:t>Skoro zostało ustalone, że drzewa z parzystą liczbą wierzchołków stopnia 1 mogą być podzielone na dwa zbiory zależnie czy B(T) =</a:t>
            </a:r>
            <a:r>
              <a:rPr lang="en-US" dirty="0"/>
              <a:t> d</a:t>
            </a:r>
            <a:r>
              <a:rPr lang="en-US" baseline="-25000" dirty="0"/>
              <a:t>ℓ</a:t>
            </a:r>
            <a:r>
              <a:rPr lang="en-US" dirty="0"/>
              <a:t>(T)/</a:t>
            </a:r>
            <a:r>
              <a:rPr lang="en-US" dirty="0" smtClean="0"/>
              <a:t>2</a:t>
            </a:r>
            <a:r>
              <a:rPr lang="pl-PL" dirty="0" smtClean="0"/>
              <a:t> czy wynosi o 1 więcej jest naturalnym zapytać się o </a:t>
            </a:r>
            <a:r>
              <a:rPr lang="pl-PL" b="1" dirty="0" smtClean="0"/>
              <a:t>cechy charakterystykę drzew przynależących do danego zbioru</a:t>
            </a:r>
          </a:p>
          <a:p>
            <a:r>
              <a:rPr lang="pl-PL" dirty="0" smtClean="0"/>
              <a:t>Można też zdefiniować następujący problem decyzyjny</a:t>
            </a:r>
            <a:r>
              <a:rPr lang="en-US" dirty="0" smtClean="0"/>
              <a:t>: </a:t>
            </a:r>
            <a:r>
              <a:rPr lang="pl-PL" dirty="0" smtClean="0"/>
              <a:t>„</a:t>
            </a:r>
            <a:r>
              <a:rPr lang="pl-PL" b="1" dirty="0" smtClean="0"/>
              <a:t>Czy dla drzewa</a:t>
            </a:r>
            <a:r>
              <a:rPr lang="en-US" b="1" dirty="0" smtClean="0"/>
              <a:t> </a:t>
            </a:r>
            <a:r>
              <a:rPr lang="en-US" b="1" dirty="0"/>
              <a:t>T </a:t>
            </a:r>
            <a:r>
              <a:rPr lang="pl-PL" b="1" dirty="0" smtClean="0"/>
              <a:t>dla którego</a:t>
            </a:r>
            <a:r>
              <a:rPr lang="en-US" b="1" dirty="0" smtClean="0"/>
              <a:t> d</a:t>
            </a:r>
            <a:r>
              <a:rPr lang="en-US" b="1" baseline="-25000" dirty="0" smtClean="0"/>
              <a:t>ℓ</a:t>
            </a:r>
            <a:r>
              <a:rPr lang="en-US" b="1" dirty="0" smtClean="0"/>
              <a:t>(T) </a:t>
            </a:r>
            <a:r>
              <a:rPr lang="pl-PL" b="1" dirty="0" smtClean="0"/>
              <a:t>jest parzyste</a:t>
            </a:r>
            <a:r>
              <a:rPr lang="en-US" b="1" dirty="0" smtClean="0"/>
              <a:t>, B(T) </a:t>
            </a:r>
            <a:r>
              <a:rPr lang="en-US" b="1" dirty="0"/>
              <a:t>= </a:t>
            </a:r>
            <a:r>
              <a:rPr lang="en-US" b="1" dirty="0" smtClean="0"/>
              <a:t>d</a:t>
            </a:r>
            <a:r>
              <a:rPr lang="en-US" b="1" baseline="-25000" dirty="0" smtClean="0"/>
              <a:t>ℓ</a:t>
            </a:r>
            <a:r>
              <a:rPr lang="en-US" b="1" dirty="0" smtClean="0"/>
              <a:t>(T)/2</a:t>
            </a:r>
            <a:r>
              <a:rPr lang="pl-PL" b="1" dirty="0" smtClean="0"/>
              <a:t>” </a:t>
            </a:r>
            <a:r>
              <a:rPr lang="en-US" dirty="0" smtClean="0"/>
              <a:t>? </a:t>
            </a:r>
            <a:r>
              <a:rPr lang="pl-PL" dirty="0" smtClean="0"/>
              <a:t>Autorzy artykułu pozostawiają jako pytanie otwarte złożoność tego problemu.</a:t>
            </a:r>
            <a:endParaRPr lang="pl-P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7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8</a:t>
            </a:r>
            <a:r>
              <a:rPr lang="pl-PL" dirty="0" smtClean="0"/>
              <a:t>. Bibliografia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Darryn</a:t>
            </a:r>
            <a:r>
              <a:rPr lang="en-US" dirty="0"/>
              <a:t> Bryant, </a:t>
            </a:r>
            <a:r>
              <a:rPr lang="en-US" dirty="0" err="1"/>
              <a:t>Nevena</a:t>
            </a:r>
            <a:r>
              <a:rPr lang="en-US" dirty="0"/>
              <a:t> </a:t>
            </a:r>
            <a:r>
              <a:rPr lang="en-US" dirty="0" err="1"/>
              <a:t>Francetic</a:t>
            </a:r>
            <a:r>
              <a:rPr lang="en-US" dirty="0"/>
              <a:t>, </a:t>
            </a:r>
            <a:r>
              <a:rPr lang="en-US" dirty="0" err="1"/>
              <a:t>Przemyslaw</a:t>
            </a:r>
            <a:r>
              <a:rPr lang="en-US" dirty="0"/>
              <a:t> </a:t>
            </a:r>
            <a:r>
              <a:rPr lang="en-US" dirty="0" err="1"/>
              <a:t>Gordinowicz</a:t>
            </a:r>
            <a:r>
              <a:rPr lang="en-US" dirty="0"/>
              <a:t>, David A. Pike, </a:t>
            </a:r>
            <a:r>
              <a:rPr lang="en-US" dirty="0" err="1"/>
              <a:t>Pawel</a:t>
            </a:r>
            <a:r>
              <a:rPr lang="en-US" dirty="0"/>
              <a:t> </a:t>
            </a:r>
            <a:r>
              <a:rPr lang="en-US" dirty="0" err="1"/>
              <a:t>Pralat</a:t>
            </a:r>
            <a:r>
              <a:rPr lang="en-US" dirty="0"/>
              <a:t>: Brushing without capacity restrictions. Discrete Applied Mathematics 170: 33-45 (2014</a:t>
            </a:r>
            <a:r>
              <a:rPr lang="en-US" dirty="0" smtClean="0"/>
              <a:t>)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N. </a:t>
            </a:r>
            <a:r>
              <a:rPr lang="en-US" dirty="0" err="1"/>
              <a:t>Alon</a:t>
            </a:r>
            <a:r>
              <a:rPr lang="en-US" dirty="0"/>
              <a:t>, P. </a:t>
            </a:r>
            <a:r>
              <a:rPr lang="en-US" dirty="0" err="1"/>
              <a:t>Prałat</a:t>
            </a:r>
            <a:r>
              <a:rPr lang="en-US" dirty="0"/>
              <a:t>, N. </a:t>
            </a:r>
            <a:r>
              <a:rPr lang="en-US" dirty="0" err="1"/>
              <a:t>Wormald</a:t>
            </a:r>
            <a:r>
              <a:rPr lang="en-US" dirty="0"/>
              <a:t>, Cleaning regular graphs with brushes, SIAM J. Discrete Mathematics 23 (2008) 233–250</a:t>
            </a:r>
            <a:r>
              <a:rPr lang="en-US" dirty="0" smtClean="0"/>
              <a:t>.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</a:t>
            </a:r>
            <a:r>
              <a:rPr lang="en-US" dirty="0"/>
              <a:t>.-E. </a:t>
            </a:r>
            <a:r>
              <a:rPr lang="en-US" dirty="0" err="1"/>
              <a:t>Messinger</a:t>
            </a:r>
            <a:r>
              <a:rPr lang="en-US" dirty="0"/>
              <a:t>, R.J. </a:t>
            </a:r>
            <a:r>
              <a:rPr lang="en-US" dirty="0" err="1"/>
              <a:t>Nowakowski</a:t>
            </a:r>
            <a:r>
              <a:rPr lang="en-US" dirty="0"/>
              <a:t>, P. </a:t>
            </a:r>
            <a:r>
              <a:rPr lang="en-US" dirty="0" err="1"/>
              <a:t>Prałat</a:t>
            </a:r>
            <a:r>
              <a:rPr lang="en-US" dirty="0"/>
              <a:t>, Cleaning a network with brushes, </a:t>
            </a:r>
            <a:r>
              <a:rPr lang="en-US" dirty="0" err="1"/>
              <a:t>Theoret</a:t>
            </a:r>
            <a:r>
              <a:rPr lang="en-US" dirty="0"/>
              <a:t>. </a:t>
            </a:r>
            <a:r>
              <a:rPr lang="en-US" dirty="0" err="1"/>
              <a:t>Comput</a:t>
            </a:r>
            <a:r>
              <a:rPr lang="en-US" dirty="0"/>
              <a:t>. Sci. 399 (2008) 191–205</a:t>
            </a:r>
            <a:r>
              <a:rPr lang="en-US" dirty="0" smtClean="0"/>
              <a:t>.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K</a:t>
            </a:r>
            <a:r>
              <a:rPr lang="en-US" dirty="0"/>
              <a:t>. Nakano, Linear layout of generalized </a:t>
            </a:r>
            <a:r>
              <a:rPr lang="en-US" dirty="0" err="1"/>
              <a:t>hypercubes</a:t>
            </a:r>
            <a:r>
              <a:rPr lang="en-US" dirty="0"/>
              <a:t>, </a:t>
            </a:r>
            <a:r>
              <a:rPr lang="en-US" dirty="0" err="1"/>
              <a:t>Internat.</a:t>
            </a:r>
            <a:r>
              <a:rPr lang="en-US" dirty="0"/>
              <a:t> J. Found </a:t>
            </a:r>
            <a:r>
              <a:rPr lang="en-US" dirty="0" err="1"/>
              <a:t>Comput</a:t>
            </a:r>
            <a:r>
              <a:rPr lang="en-US" dirty="0"/>
              <a:t>. Sci. 14 (2003) 137–156.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8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2. Założenia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44249"/>
          </a:xfrm>
        </p:spPr>
        <p:txBody>
          <a:bodyPr>
            <a:normAutofit fontScale="92500" lnSpcReduction="20000"/>
          </a:bodyPr>
          <a:lstStyle/>
          <a:p>
            <a:r>
              <a:rPr lang="pl-PL" dirty="0" smtClean="0"/>
              <a:t>Inicjalnie wszystkie krawędzie i wierzchołki grafu są zanieczyszczone</a:t>
            </a:r>
          </a:p>
          <a:p>
            <a:r>
              <a:rPr lang="pl-PL" dirty="0" smtClean="0"/>
              <a:t>Szczotki poruszają się po grafie czyszcząc go jak przechodzą.</a:t>
            </a:r>
          </a:p>
          <a:p>
            <a:r>
              <a:rPr lang="pl-PL" dirty="0" smtClean="0"/>
              <a:t>Gdy wszystkie wierzchołki i krawędzie zostały odwiedzone przez szczotkę graf zostaje uznany za oczyszczony, </a:t>
            </a:r>
            <a:r>
              <a:rPr lang="pl-PL" i="1" dirty="0" smtClean="0"/>
              <a:t>chociaż w niektórych modelach ponowne zanieczyszczenie może wystąpić</a:t>
            </a:r>
            <a:r>
              <a:rPr lang="pl-PL" dirty="0" smtClean="0"/>
              <a:t>.</a:t>
            </a:r>
          </a:p>
          <a:p>
            <a:r>
              <a:rPr lang="pl-PL" dirty="0" smtClean="0"/>
              <a:t>Niektóre modele zezwalają na wielokrotne przechodzenie przez krawędzie lub jednokrotne ale dopuszczają wiele szczotek na raz.</a:t>
            </a:r>
            <a:endParaRPr lang="en-US" dirty="0"/>
          </a:p>
          <a:p>
            <a:r>
              <a:rPr lang="pl-PL" dirty="0" smtClean="0"/>
              <a:t>Czasami nakładane są ograniczenia typu „tylko zanieczyszczone krawędzie mogą być odwiedzone” i „każda krawędź może być odwiedzona przez maksymalnie jedną szczotkę”.</a:t>
            </a:r>
          </a:p>
          <a:p>
            <a:r>
              <a:rPr lang="pl-PL" dirty="0" smtClean="0"/>
              <a:t>W pracy dozwolono na trawersowanie krawędzi przez wiele szczotek ale tylko raz mogą one przez daną krawędź przejść.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2. Założenia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Dwie kluczowe kwestie rozważane w pracy to</a:t>
            </a:r>
          </a:p>
          <a:p>
            <a:pPr lvl="1"/>
            <a:r>
              <a:rPr lang="pl-PL" dirty="0" smtClean="0"/>
              <a:t>Wyznaczanie liczby szczotkującej grafu</a:t>
            </a:r>
          </a:p>
          <a:p>
            <a:pPr lvl="1"/>
            <a:r>
              <a:rPr lang="pl-PL" dirty="0" smtClean="0"/>
              <a:t>Opisanie odpowiadających strategii czyszczenia grafu</a:t>
            </a:r>
          </a:p>
        </p:txBody>
      </p:sp>
    </p:spTree>
    <p:extLst>
      <p:ext uri="{BB962C8B-B14F-4D97-AF65-F5344CB8AC3E}">
        <p14:creationId xmlns:p14="http://schemas.microsoft.com/office/powerpoint/2010/main" val="22805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3. Definicje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Przykład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7" y="2450378"/>
            <a:ext cx="11629885" cy="39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/>
          <a:lstStyle/>
          <a:p>
            <a:r>
              <a:rPr lang="pl-PL" dirty="0" smtClean="0"/>
              <a:t>3. Definicje (2) - oznaczenia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24570"/>
            <a:ext cx="12191998" cy="52329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 </a:t>
            </a:r>
            <a:r>
              <a:rPr lang="en-US" sz="2400" dirty="0"/>
              <a:t>= (V, E</a:t>
            </a:r>
            <a:r>
              <a:rPr lang="en-US" sz="2400" dirty="0" smtClean="0"/>
              <a:t>)</a:t>
            </a:r>
            <a:r>
              <a:rPr lang="pl-PL" sz="2400" dirty="0" smtClean="0"/>
              <a:t> to</a:t>
            </a:r>
            <a:r>
              <a:rPr lang="en-US" sz="2400" dirty="0" smtClean="0"/>
              <a:t> </a:t>
            </a:r>
            <a:r>
              <a:rPr lang="pl-PL" sz="2400" dirty="0" smtClean="0"/>
              <a:t>skończony, nieskierowany graf</a:t>
            </a:r>
          </a:p>
          <a:p>
            <a:r>
              <a:rPr lang="pl-PL" sz="2400" dirty="0" smtClean="0"/>
              <a:t>Początkowa konfiguracja szczotek jest dana przez funkcję</a:t>
            </a:r>
            <a:r>
              <a:rPr lang="en-US" sz="2400" dirty="0" smtClean="0"/>
              <a:t> </a:t>
            </a:r>
            <a:r>
              <a:rPr lang="en-US" sz="2400" dirty="0"/>
              <a:t>ω</a:t>
            </a:r>
            <a:r>
              <a:rPr lang="en-US" sz="2400" baseline="-25000" dirty="0"/>
              <a:t>0</a:t>
            </a:r>
            <a:r>
              <a:rPr lang="en-US" sz="2400" dirty="0"/>
              <a:t> : V → N</a:t>
            </a:r>
            <a:r>
              <a:rPr lang="en-US" sz="2400" baseline="-25000" dirty="0"/>
              <a:t>0</a:t>
            </a:r>
            <a:r>
              <a:rPr lang="en-US" sz="2400" dirty="0"/>
              <a:t>, </a:t>
            </a:r>
            <a:r>
              <a:rPr lang="pl-PL" sz="2400" dirty="0" smtClean="0"/>
              <a:t>gdzie</a:t>
            </a:r>
            <a:r>
              <a:rPr lang="en-US" sz="2400" dirty="0" smtClean="0"/>
              <a:t> </a:t>
            </a:r>
            <a:r>
              <a:rPr lang="en-US" sz="2400" dirty="0"/>
              <a:t>N</a:t>
            </a:r>
            <a:r>
              <a:rPr lang="en-US" sz="2400" baseline="-25000" dirty="0"/>
              <a:t>0</a:t>
            </a:r>
            <a:r>
              <a:rPr lang="en-US" sz="2400" dirty="0"/>
              <a:t> = {0, 1, 2, . . </a:t>
            </a:r>
            <a:r>
              <a:rPr lang="en-US" sz="2400" dirty="0" smtClean="0"/>
              <a:t>.}</a:t>
            </a:r>
            <a:endParaRPr lang="pl-PL" sz="2400" dirty="0" smtClean="0"/>
          </a:p>
          <a:p>
            <a:r>
              <a:rPr lang="en-US" sz="2400" dirty="0" smtClean="0"/>
              <a:t>ω</a:t>
            </a:r>
            <a:r>
              <a:rPr lang="en-US" sz="2400" baseline="-25000" dirty="0" smtClean="0"/>
              <a:t>0</a:t>
            </a:r>
            <a:r>
              <a:rPr lang="pl-PL" sz="2400" dirty="0" smtClean="0"/>
              <a:t>(</a:t>
            </a:r>
            <a:r>
              <a:rPr lang="pl-PL" sz="2400" dirty="0"/>
              <a:t>v</a:t>
            </a:r>
            <a:r>
              <a:rPr lang="pl-PL" sz="2400" dirty="0" smtClean="0"/>
              <a:t>) jest liczbą szczotek początkowo znajdujących się na wierzchołku v</a:t>
            </a:r>
          </a:p>
          <a:p>
            <a:r>
              <a:rPr lang="pl-PL" sz="2400" dirty="0" smtClean="0"/>
              <a:t>Wszystkie wierzchołki i krawędzie są inicjalnie brudne</a:t>
            </a:r>
          </a:p>
          <a:p>
            <a:r>
              <a:rPr lang="pl-PL" sz="2400" dirty="0" smtClean="0"/>
              <a:t>W każdym kroku t procesu czyszczenia </a:t>
            </a:r>
            <a:r>
              <a:rPr lang="en-US" sz="2400" dirty="0" smtClean="0"/>
              <a:t>ω</a:t>
            </a:r>
            <a:r>
              <a:rPr lang="pl-PL" sz="2400" baseline="-25000" dirty="0" smtClean="0"/>
              <a:t>t</a:t>
            </a:r>
            <a:r>
              <a:rPr lang="pl-PL" sz="2400" dirty="0" smtClean="0"/>
              <a:t>(v) oznacza liczbę szczotek znajdujących się na wierzchołku </a:t>
            </a:r>
            <a:r>
              <a:rPr lang="en-US" sz="2400" dirty="0" smtClean="0"/>
              <a:t>v </a:t>
            </a:r>
            <a:r>
              <a:rPr lang="en-US" sz="2400" dirty="0"/>
              <a:t>∈ </a:t>
            </a:r>
            <a:r>
              <a:rPr lang="en-US" sz="2400" dirty="0" smtClean="0"/>
              <a:t>V</a:t>
            </a:r>
            <a:r>
              <a:rPr lang="pl-PL" sz="2400" dirty="0" smtClean="0"/>
              <a:t>, i</a:t>
            </a:r>
            <a:r>
              <a:rPr lang="en-US" sz="2400" dirty="0" smtClean="0"/>
              <a:t> </a:t>
            </a:r>
            <a:r>
              <a:rPr lang="en-US" sz="2400" dirty="0"/>
              <a:t>D</a:t>
            </a:r>
            <a:r>
              <a:rPr lang="en-US" sz="2400" baseline="-25000" dirty="0"/>
              <a:t>t</a:t>
            </a:r>
            <a:r>
              <a:rPr lang="en-US" sz="2400" dirty="0"/>
              <a:t> ⊆ </a:t>
            </a:r>
            <a:r>
              <a:rPr lang="en-US" sz="2400" dirty="0" smtClean="0"/>
              <a:t>V</a:t>
            </a:r>
            <a:r>
              <a:rPr lang="pl-PL" sz="2400" dirty="0" smtClean="0"/>
              <a:t> oznacza zbiór brudnych wierzchołków</a:t>
            </a:r>
          </a:p>
          <a:p>
            <a:r>
              <a:rPr lang="pl-PL" sz="2400" dirty="0" smtClean="0"/>
              <a:t>Krawędź </a:t>
            </a:r>
            <a:r>
              <a:rPr lang="en-US" sz="2400" dirty="0" err="1"/>
              <a:t>uv</a:t>
            </a:r>
            <a:r>
              <a:rPr lang="en-US" sz="2400" dirty="0"/>
              <a:t> ∈ </a:t>
            </a:r>
            <a:r>
              <a:rPr lang="en-US" sz="2400" dirty="0" smtClean="0"/>
              <a:t>E</a:t>
            </a:r>
            <a:r>
              <a:rPr lang="pl-PL" sz="2400" dirty="0" smtClean="0"/>
              <a:t> jest brudna wtedy i tylko wtedy jeżeli zarówno u jak i v są brudne, czyli </a:t>
            </a:r>
            <a:r>
              <a:rPr lang="en-US" sz="2400" dirty="0"/>
              <a:t>{u, v} ⊆ </a:t>
            </a:r>
            <a:r>
              <a:rPr lang="en-US" sz="2400" dirty="0" smtClean="0"/>
              <a:t>D</a:t>
            </a:r>
            <a:r>
              <a:rPr lang="en-US" sz="2400" baseline="-25000" dirty="0" smtClean="0"/>
              <a:t>t</a:t>
            </a:r>
            <a:endParaRPr lang="pl-PL" sz="2400" baseline="-25000" dirty="0" smtClean="0"/>
          </a:p>
          <a:p>
            <a:r>
              <a:rPr lang="en-US" sz="2400" dirty="0"/>
              <a:t>N(v) </a:t>
            </a:r>
            <a:r>
              <a:rPr lang="pl-PL" sz="2400" dirty="0" smtClean="0"/>
              <a:t>oznacza sąsiedztwo </a:t>
            </a:r>
            <a:r>
              <a:rPr lang="en-US" sz="2400" dirty="0" smtClean="0"/>
              <a:t>v</a:t>
            </a:r>
            <a:endParaRPr lang="pl-PL" sz="2400" dirty="0" smtClean="0"/>
          </a:p>
          <a:p>
            <a:r>
              <a:rPr lang="en-US" sz="2400" dirty="0" smtClean="0"/>
              <a:t>D</a:t>
            </a:r>
            <a:r>
              <a:rPr lang="en-US" sz="2400" baseline="-25000" dirty="0" smtClean="0"/>
              <a:t>t</a:t>
            </a:r>
            <a:r>
              <a:rPr lang="pl-PL" sz="2400" dirty="0" smtClean="0"/>
              <a:t>(v) oznacza liczbę brudnych krawędzi </a:t>
            </a:r>
            <a:r>
              <a:rPr lang="pl-PL" sz="2400" dirty="0" err="1" smtClean="0"/>
              <a:t>incydentnych</a:t>
            </a:r>
            <a:r>
              <a:rPr lang="pl-PL" sz="2400" dirty="0" smtClean="0"/>
              <a:t> do v w kroku t</a:t>
            </a:r>
            <a:endParaRPr lang="pl-PL" sz="2400" baseline="-25000" dirty="0" smtClean="0"/>
          </a:p>
          <a:p>
            <a:pPr lvl="1"/>
            <a:endParaRPr lang="pl-PL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5645419"/>
            <a:ext cx="6504571" cy="121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/>
          <a:lstStyle/>
          <a:p>
            <a:r>
              <a:rPr lang="pl-PL" dirty="0" smtClean="0"/>
              <a:t>3. Definicje (2) – oznaczenia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24570"/>
            <a:ext cx="12191998" cy="5232903"/>
          </a:xfrm>
        </p:spPr>
        <p:txBody>
          <a:bodyPr>
            <a:normAutofit/>
          </a:bodyPr>
          <a:lstStyle/>
          <a:p>
            <a:r>
              <a:rPr lang="pl-PL" sz="2400" dirty="0" smtClean="0"/>
              <a:t>Funkcja </a:t>
            </a:r>
            <a:r>
              <a:rPr lang="en-US" sz="2400" dirty="0" smtClean="0"/>
              <a:t>δ </a:t>
            </a:r>
            <a:r>
              <a:rPr lang="pl-PL" sz="2400" dirty="0" smtClean="0"/>
              <a:t>zwraca liczbę szczotek, które trawersują brudną krawędź</a:t>
            </a:r>
            <a:r>
              <a:rPr lang="en-US" sz="2400" dirty="0" smtClean="0"/>
              <a:t>. </a:t>
            </a:r>
            <a:r>
              <a:rPr lang="pl-PL" sz="2400" dirty="0" smtClean="0"/>
              <a:t>W najbardziej standardowym modelu, rozważanym w [3] tylko jedna szczotka mogła przejść przez konkretną krawędź</a:t>
            </a:r>
            <a:r>
              <a:rPr lang="en-US" sz="2400" dirty="0" smtClean="0"/>
              <a:t>; </a:t>
            </a:r>
            <a:r>
              <a:rPr lang="pl-PL" sz="2400" dirty="0" smtClean="0"/>
              <a:t>czyli</a:t>
            </a:r>
            <a:r>
              <a:rPr lang="en-US" sz="2400" dirty="0" smtClean="0"/>
              <a:t>, </a:t>
            </a:r>
            <a:r>
              <a:rPr lang="en-US" sz="2400" dirty="0"/>
              <a:t>δ(</a:t>
            </a:r>
            <a:r>
              <a:rPr lang="en-US" sz="2400" dirty="0" err="1"/>
              <a:t>uv</a:t>
            </a:r>
            <a:r>
              <a:rPr lang="en-US" sz="2400" dirty="0"/>
              <a:t>) = 1 </a:t>
            </a:r>
            <a:r>
              <a:rPr lang="pl-PL" sz="2400" dirty="0" smtClean="0"/>
              <a:t>dla każdego</a:t>
            </a:r>
            <a:r>
              <a:rPr lang="en-US" sz="2400" dirty="0" smtClean="0"/>
              <a:t> </a:t>
            </a:r>
            <a:r>
              <a:rPr lang="en-US" sz="2400" dirty="0" err="1"/>
              <a:t>uv</a:t>
            </a:r>
            <a:r>
              <a:rPr lang="en-US" sz="2400" dirty="0"/>
              <a:t> ∈ E </a:t>
            </a:r>
            <a:r>
              <a:rPr lang="en-US" sz="2400" dirty="0" smtClean="0"/>
              <a:t>(</a:t>
            </a:r>
            <a:r>
              <a:rPr lang="pl-PL" sz="2400" dirty="0" smtClean="0"/>
              <a:t>zakładając, że graf został wyczyszczony, w innym wypadku </a:t>
            </a:r>
            <a:r>
              <a:rPr lang="en-US" sz="2400" dirty="0"/>
              <a:t>δ(</a:t>
            </a:r>
            <a:r>
              <a:rPr lang="en-US" sz="2400" dirty="0" err="1"/>
              <a:t>uv</a:t>
            </a:r>
            <a:r>
              <a:rPr lang="en-US" sz="2400" dirty="0" smtClean="0"/>
              <a:t>)</a:t>
            </a:r>
            <a:r>
              <a:rPr lang="pl-PL" sz="2400" dirty="0" smtClean="0"/>
              <a:t> dla każdej wyczyszczonej krawędzi</a:t>
            </a:r>
            <a:r>
              <a:rPr lang="en-US" sz="2400" dirty="0" smtClean="0"/>
              <a:t>)</a:t>
            </a:r>
            <a:endParaRPr lang="pl-PL" sz="2400" dirty="0" smtClean="0"/>
          </a:p>
          <a:p>
            <a:r>
              <a:rPr lang="pl-PL" sz="2400" dirty="0" smtClean="0"/>
              <a:t>Nie ma żadnego zysku w zostawianiu niepotrzebnych szczotek po drodze</a:t>
            </a:r>
            <a:r>
              <a:rPr lang="en-US" sz="2400" dirty="0" smtClean="0"/>
              <a:t>; </a:t>
            </a:r>
            <a:r>
              <a:rPr lang="pl-PL" sz="2400" dirty="0" smtClean="0"/>
              <a:t>więc możemy zawsze założyć, że </a:t>
            </a:r>
            <a:r>
              <a:rPr lang="en-US" sz="2400" dirty="0" smtClean="0"/>
              <a:t>ρ(α</a:t>
            </a:r>
            <a:r>
              <a:rPr lang="en-US" sz="2400" baseline="-25000" dirty="0"/>
              <a:t>t+1</a:t>
            </a:r>
            <a:r>
              <a:rPr lang="en-US" sz="2400" dirty="0" smtClean="0"/>
              <a:t>) </a:t>
            </a:r>
            <a:r>
              <a:rPr lang="en-US" sz="2400" dirty="0"/>
              <a:t>= </a:t>
            </a:r>
            <a:r>
              <a:rPr lang="en-US" sz="2400" dirty="0" err="1" smtClean="0"/>
              <a:t>ω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 </a:t>
            </a:r>
            <a:r>
              <a:rPr lang="en-US" sz="2400" dirty="0" smtClean="0"/>
              <a:t>(α</a:t>
            </a:r>
            <a:r>
              <a:rPr lang="en-US" sz="2400" baseline="-25000" dirty="0"/>
              <a:t>t</a:t>
            </a:r>
            <a:r>
              <a:rPr lang="en-US" sz="2400" baseline="-25000" dirty="0" smtClean="0"/>
              <a:t>+1</a:t>
            </a:r>
            <a:r>
              <a:rPr lang="en-US" sz="2400" dirty="0"/>
              <a:t>), </a:t>
            </a:r>
            <a:r>
              <a:rPr lang="pl-PL" sz="2400" dirty="0" smtClean="0"/>
              <a:t>zakładając, że istnieje przynajmniej jedna brudna krawędź </a:t>
            </a:r>
            <a:r>
              <a:rPr lang="pl-PL" sz="2400" dirty="0" err="1" smtClean="0"/>
              <a:t>incydentna</a:t>
            </a:r>
            <a:r>
              <a:rPr lang="pl-PL" sz="2400" dirty="0" smtClean="0"/>
              <a:t> do</a:t>
            </a:r>
            <a:r>
              <a:rPr lang="en-US" sz="2400" dirty="0" smtClean="0"/>
              <a:t> α</a:t>
            </a:r>
            <a:r>
              <a:rPr lang="en-US" sz="2400" baseline="-25000" dirty="0"/>
              <a:t>t+1</a:t>
            </a:r>
            <a:r>
              <a:rPr lang="en-US" sz="2400" dirty="0" smtClean="0"/>
              <a:t> </a:t>
            </a:r>
            <a:r>
              <a:rPr lang="pl-PL" sz="2400" dirty="0" smtClean="0"/>
              <a:t>w czasie czyszczenia</a:t>
            </a:r>
            <a:r>
              <a:rPr lang="en-US" sz="2400" dirty="0" smtClean="0"/>
              <a:t> (</a:t>
            </a:r>
            <a:r>
              <a:rPr lang="pl-PL" sz="2400" dirty="0" smtClean="0"/>
              <a:t>czyli</a:t>
            </a:r>
            <a:r>
              <a:rPr lang="en-US" sz="2400" dirty="0" smtClean="0"/>
              <a:t> N(α</a:t>
            </a:r>
            <a:r>
              <a:rPr lang="en-US" sz="2400" baseline="-25000" dirty="0"/>
              <a:t>t+1</a:t>
            </a:r>
            <a:r>
              <a:rPr lang="en-US" sz="2400" dirty="0" smtClean="0"/>
              <a:t>) </a:t>
            </a:r>
            <a:r>
              <a:rPr lang="en-US" sz="2400" dirty="0"/>
              <a:t>∩ </a:t>
            </a:r>
            <a:r>
              <a:rPr lang="en-US" sz="2400" dirty="0" smtClean="0"/>
              <a:t>D</a:t>
            </a:r>
            <a:r>
              <a:rPr lang="en-US" sz="2400" baseline="-25000" dirty="0" smtClean="0"/>
              <a:t>t</a:t>
            </a:r>
            <a:r>
              <a:rPr lang="pl-PL" sz="2400" baseline="-25000" dirty="0" smtClean="0"/>
              <a:t>  </a:t>
            </a:r>
            <a:r>
              <a:rPr lang="en-US" sz="2400" dirty="0" smtClean="0"/>
              <a:t> ̸= </a:t>
            </a:r>
            <a:r>
              <a:rPr lang="en-US" sz="2400" dirty="0"/>
              <a:t>∅). </a:t>
            </a:r>
            <a:r>
              <a:rPr lang="pl-PL" sz="2400" dirty="0" smtClean="0"/>
              <a:t>Innymi słowy nierówność (1) staje się równością</a:t>
            </a:r>
            <a:r>
              <a:rPr lang="en-US" sz="2400" dirty="0" smtClean="0"/>
              <a:t>.</a:t>
            </a:r>
            <a:endParaRPr lang="pl-PL" sz="2400" dirty="0" smtClean="0"/>
          </a:p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2201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3. Definicje (3) </a:t>
            </a:r>
            <a:r>
              <a:rPr lang="pl-PL" dirty="0"/>
              <a:t>- uogólniony proces czyszczenia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797" y="1185863"/>
            <a:ext cx="3314700" cy="50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0" y="1987192"/>
            <a:ext cx="11744303" cy="10484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40" y="3035660"/>
            <a:ext cx="11703523" cy="2395712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>
            <a:off x="113211" y="2325189"/>
            <a:ext cx="113429" cy="31061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2407</TotalTime>
  <Words>3295</Words>
  <Application>Microsoft Office PowerPoint</Application>
  <PresentationFormat>Widescreen</PresentationFormat>
  <Paragraphs>234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Problem szczotkowania grafu bez ograniczeń pojemności</vt:lpstr>
      <vt:lpstr>Plan prezentacji</vt:lpstr>
      <vt:lpstr>1. Wstęp (1)</vt:lpstr>
      <vt:lpstr>2. Założenia (1)</vt:lpstr>
      <vt:lpstr>2. Założenia (2)</vt:lpstr>
      <vt:lpstr>3. Definicje (1)</vt:lpstr>
      <vt:lpstr>3. Definicje (2) - oznaczenia</vt:lpstr>
      <vt:lpstr>3. Definicje (2) – oznaczenia (2)</vt:lpstr>
      <vt:lpstr>3. Definicje (3) - uogólniony proces czyszczenia</vt:lpstr>
      <vt:lpstr>3. Definicje (4) – czy graf może być oczyszczony?</vt:lpstr>
      <vt:lpstr>3. Definicje (5) – ścieżka szczotkująca</vt:lpstr>
      <vt:lpstr>4.1 Czyszczenie w ogólnym przypadku – górna granica</vt:lpstr>
      <vt:lpstr>4.2 Czyszczenie w ogólnym przypadku – w zależności od cutwidth i bisection width</vt:lpstr>
      <vt:lpstr>4.2 Czyszczenie w ogólnym przypadku – w zależności od cutwidth i bisection width</vt:lpstr>
      <vt:lpstr>4.2 Czyszczenie w ogólnym przypadku – w zależności od cutwidth i bisection width</vt:lpstr>
      <vt:lpstr>4.2 Czyszczenie w ogólnym przypadku – w zależności od cutwidth i bisection width</vt:lpstr>
      <vt:lpstr>4.2 Czyszczenie w ogólnym przypadku – w zależności od cutwidth i bisection width</vt:lpstr>
      <vt:lpstr>4.2 Czyszczenie w ogólnym przypadku – w zależności od cutwidth i bisection width</vt:lpstr>
      <vt:lpstr>4.2 Czyszczenie w ogólnym przypadku – w zależności od cutwidth i bisection width</vt:lpstr>
      <vt:lpstr>4.2 Czyszczenie w ogólnym przypadku – w zależności od cutwidth i bisection width</vt:lpstr>
      <vt:lpstr>4.2 Czyszczenie w ogólnym przypadku – w zależności od cutwidth i bisection width</vt:lpstr>
      <vt:lpstr>4.2 Czyszczenie w ogólnym przypadku – w zależności od cutwidth i bisection width</vt:lpstr>
      <vt:lpstr>5.1 Czyszczenie grafów będących produktem kartezjańskim – górna granica</vt:lpstr>
      <vt:lpstr>5.1 Czyszczenie grafów będących produktem kartezjańskim – górna granica</vt:lpstr>
      <vt:lpstr>5.1 Czyszczenie grafów będących produktem kartezjańskim – górna granica - dowód</vt:lpstr>
      <vt:lpstr>5.2 Czyszczenie grafów będących produktem kartezjańskim – gridy</vt:lpstr>
      <vt:lpstr>5.2 Czyszczenie grafów będących produktem kartezjańskim – gridy</vt:lpstr>
      <vt:lpstr>5.3 Czyszczenie grafów będących produktem kartezjańskim – hiperkostki</vt:lpstr>
      <vt:lpstr>5.3 Czyszczenie grafów będących produktem kartezjańskim – hiperkostki</vt:lpstr>
      <vt:lpstr>5.3 Czyszczenie grafów będących produktem kartezjańskim – hiperkostki</vt:lpstr>
      <vt:lpstr>5.3 Czyszczenie grafów będących produktem kartezjańskim – hiperkostki</vt:lpstr>
      <vt:lpstr>5.3 Czyszczenie grafów będących produktem kartezjańskim – hiperkostki</vt:lpstr>
      <vt:lpstr>7. Podsumowanie (1)</vt:lpstr>
      <vt:lpstr>7. Podsumowanie (2)</vt:lpstr>
      <vt:lpstr>8. Bibliografia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Brushing without capacity restrictions</dc:title>
  <dc:creator>Windows User</dc:creator>
  <cp:lastModifiedBy>Paweł Troka</cp:lastModifiedBy>
  <cp:revision>148</cp:revision>
  <dcterms:created xsi:type="dcterms:W3CDTF">2015-05-11T20:02:13Z</dcterms:created>
  <dcterms:modified xsi:type="dcterms:W3CDTF">2015-05-20T12:48:55Z</dcterms:modified>
</cp:coreProperties>
</file>